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13" r:id="rId3"/>
    <p:sldId id="314" r:id="rId4"/>
    <p:sldId id="258" r:id="rId5"/>
    <p:sldId id="315" r:id="rId6"/>
    <p:sldId id="316" r:id="rId7"/>
    <p:sldId id="317" r:id="rId8"/>
    <p:sldId id="318" r:id="rId9"/>
    <p:sldId id="319" r:id="rId10"/>
    <p:sldId id="309" r:id="rId11"/>
    <p:sldId id="263" r:id="rId12"/>
    <p:sldId id="320" r:id="rId13"/>
    <p:sldId id="321" r:id="rId14"/>
    <p:sldId id="322" r:id="rId15"/>
    <p:sldId id="323" r:id="rId16"/>
    <p:sldId id="324" r:id="rId17"/>
    <p:sldId id="295" r:id="rId18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A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9" autoAdjust="0"/>
    <p:restoredTop sz="95033" autoAdjust="0"/>
  </p:normalViewPr>
  <p:slideViewPr>
    <p:cSldViewPr snapToGrid="0">
      <p:cViewPr varScale="1">
        <p:scale>
          <a:sx n="42" d="100"/>
          <a:sy n="42" d="100"/>
        </p:scale>
        <p:origin x="-120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916578-7379-49FA-9F8A-C253BD7678CE}" type="datetimeFigureOut">
              <a:rPr lang="zh-CN" altLang="en-US" smtClean="0"/>
              <a:t>2022/1/21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0E0C2-0D4A-4881-ADBA-8A3F58F527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4019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2966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0923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6581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023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4600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431D388-6C7D-4821-9CAF-D517034155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60A73F77-DF79-4A2D-BEFC-794C8F55F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5BA76167-1CFE-4FB3-94B8-BA7DC99EF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DE930B64-9EF9-4D98-89C4-0A3458E54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7D3AE18-7B15-4002-8930-720360B80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5309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EA7F04E-B3B2-408B-A05C-A1280ECE9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F7028E60-63E6-4482-96C9-07050FE9B3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56F8631A-F2BB-436A-977A-BB99321FD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1A16580-30C8-43A3-9612-501567849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C2EC192-2E88-4C4B-91D3-70C6CCAA0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6904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BB5B74B6-FCF5-4EE8-B194-79798BB749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ED1E14FB-E62B-429A-B615-B7BBAB8C63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F72E1F2-F736-401C-8C2E-2EB628402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2B495D2-2ECF-41AD-967F-E9461E5B8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FCFEE49-1BD5-4B65-ACB4-C3B664037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0318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293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16DFDEE-16BB-4744-B5D9-22C6F6ECA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3A759B7C-57AF-4E54-AF0D-53D51230A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26775465-88BD-40A0-B58D-5983F4C69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8A6F589-C376-4B13-A721-4D8E5C592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DC01E7C2-B68A-47FC-881A-FE88362DC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1410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50325DE-5655-408B-A631-EBD161CD3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4A0803EC-A8E6-455A-AA43-47C48FD5D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FF0AF27-3396-45A6-B09D-CEC6E5B4C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D735FBB-2019-4CD8-B8D3-23BEF84D9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77804DA-137F-474C-B883-A3A1CB5A5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4389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050D43A-B44B-41E1-A924-97E5F0397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94185352-7CB2-49FE-AF8D-F9EAEA35EF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2F4F5AB2-C7F8-4E56-A865-AC1E4437C6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6B1F07CB-5939-4D25-A65F-A13AA69A1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3A8DA740-165E-4BF1-93CB-7FA95F8C0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F1948572-CFFD-4DEA-8F00-888E1BDD8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0695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929280C-FDEA-45DF-88ED-88B3649BD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B12F73AB-BCCC-47DC-9499-403B3E550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B45BCFEB-3C85-45F5-909F-6C481E285C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FA8C8CF7-EF72-45DF-A83F-02A71BE7B0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8500FADD-17BF-4355-A063-448F34271F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0FC5C9B1-F1CC-4605-96C7-730214C4B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1D7755F4-C6BA-43F5-8B99-33C21780C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B87A1224-70DF-4675-BB94-9B1276104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6390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5FBC830-D17F-445E-BB6E-4E227C05A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13B4719B-3793-4986-B08C-1A6569383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797706BD-B499-49F9-B342-AE5DBB6FF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AAC4E84A-3955-45EC-AAE4-8A75CC260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3942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F8E2CB11-54F7-437D-BD1D-23311EAE7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16272BC7-F2CB-4161-9B73-46533D09A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59B67786-E7D2-4C8D-AECB-F92965587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926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5E811432-9264-407C-9B36-56643A1691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846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FEBF7E8-62EB-4F18-A26B-7498A2AA0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B25C88B9-0789-4B05-A073-4A83ECC7B9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2623DE69-8782-4276-82E4-955B8F0A65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6FFC02C0-9968-4F2A-B011-56CE73DD2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2022/1/21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9953D36F-2ECF-4412-8BF9-C8BA67D88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25C6F205-B294-4902-9AAF-F1A53EE48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9904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57E43B6F-1D9E-4BA8-B705-7E0513DFE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279F49D3-DAAA-4AB7-BCA7-2C3371E540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CB9DF173-B46A-4633-97F1-B97C8121E2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t>2022/1/21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CEE580BF-70F9-4009-8CE6-FBADCB1A89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1B8349D3-C080-4F36-9AE7-D9CA122BA6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240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4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5.png"/><Relationship Id="rId5" Type="http://schemas.openxmlformats.org/officeDocument/2006/relationships/audio" Target="../media/media1.mp3"/><Relationship Id="rId10" Type="http://schemas.openxmlformats.org/officeDocument/2006/relationships/image" Target="../media/image4.emf"/><Relationship Id="rId4" Type="http://schemas.microsoft.com/office/2007/relationships/media" Target="../media/media1.mp3"/><Relationship Id="rId9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emf"/><Relationship Id="rId5" Type="http://schemas.openxmlformats.org/officeDocument/2006/relationships/image" Target="../media/image18.emf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1C78493F-CE52-4E6B-B5D7-3B73C496CD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702"/>
            <a:ext cx="12192000" cy="6856595"/>
          </a:xfrm>
          <a:prstGeom prst="rect">
            <a:avLst/>
          </a:prstGeom>
        </p:spPr>
      </p:pic>
      <p:grpSp>
        <p:nvGrpSpPr>
          <p:cNvPr id="12" name="PA_组合 11">
            <a:extLst>
              <a:ext uri="{FF2B5EF4-FFF2-40B4-BE49-F238E27FC236}">
                <a16:creationId xmlns="" xmlns:a16="http://schemas.microsoft.com/office/drawing/2014/main" id="{1E3DAE56-8A25-44F6-8FBE-C11592B1310F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276726" y="216568"/>
            <a:ext cx="11670632" cy="4475748"/>
            <a:chOff x="276726" y="216568"/>
            <a:chExt cx="11562348" cy="4475748"/>
          </a:xfrm>
        </p:grpSpPr>
        <p:cxnSp>
          <p:nvCxnSpPr>
            <p:cNvPr id="8" name="直接连接符 7">
              <a:extLst>
                <a:ext uri="{FF2B5EF4-FFF2-40B4-BE49-F238E27FC236}">
                  <a16:creationId xmlns="" xmlns:a16="http://schemas.microsoft.com/office/drawing/2014/main" id="{7E8F8A07-C03E-4202-9187-4DB3270F6E93}"/>
                </a:ext>
              </a:extLst>
            </p:cNvPr>
            <p:cNvCxnSpPr/>
            <p:nvPr/>
          </p:nvCxnSpPr>
          <p:spPr>
            <a:xfrm>
              <a:off x="276726" y="216568"/>
              <a:ext cx="11562348" cy="0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="" xmlns:a16="http://schemas.microsoft.com/office/drawing/2014/main" id="{F02EDB80-0E22-4655-9087-8E98877CCB86}"/>
                </a:ext>
              </a:extLst>
            </p:cNvPr>
            <p:cNvCxnSpPr/>
            <p:nvPr/>
          </p:nvCxnSpPr>
          <p:spPr>
            <a:xfrm>
              <a:off x="276726" y="216568"/>
              <a:ext cx="0" cy="4475748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="" xmlns:a16="http://schemas.microsoft.com/office/drawing/2014/main" id="{805B3CB2-C07D-4E0F-991E-125A603BF331}"/>
                </a:ext>
              </a:extLst>
            </p:cNvPr>
            <p:cNvCxnSpPr/>
            <p:nvPr/>
          </p:nvCxnSpPr>
          <p:spPr>
            <a:xfrm>
              <a:off x="11823032" y="216568"/>
              <a:ext cx="0" cy="4475748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A_图片 12">
            <a:extLst>
              <a:ext uri="{FF2B5EF4-FFF2-40B4-BE49-F238E27FC236}">
                <a16:creationId xmlns="" xmlns:a16="http://schemas.microsoft.com/office/drawing/2014/main" id="{A41ACFD3-8527-4B71-B7A4-F572CD412A8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9"/>
          <a:srcRect r="62599" b="5842"/>
          <a:stretch/>
        </p:blipFill>
        <p:spPr>
          <a:xfrm>
            <a:off x="0" y="5116155"/>
            <a:ext cx="4559966" cy="1741845"/>
          </a:xfrm>
          <a:prstGeom prst="rect">
            <a:avLst/>
          </a:prstGeom>
        </p:spPr>
      </p:pic>
      <p:pic>
        <p:nvPicPr>
          <p:cNvPr id="14" name="PA_图片 13">
            <a:extLst>
              <a:ext uri="{FF2B5EF4-FFF2-40B4-BE49-F238E27FC236}">
                <a16:creationId xmlns="" xmlns:a16="http://schemas.microsoft.com/office/drawing/2014/main" id="{1DC1219E-C086-4D28-8116-1A43592BC68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9"/>
          <a:srcRect l="62896" r="1250" b="5842"/>
          <a:stretch/>
        </p:blipFill>
        <p:spPr>
          <a:xfrm>
            <a:off x="7820526" y="5268555"/>
            <a:ext cx="4371473" cy="174184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A8A60606-488B-47C8-83C2-23BFDBD6E11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8232" y="383170"/>
            <a:ext cx="11945852" cy="1436506"/>
          </a:xfrm>
          <a:prstGeom prst="rect">
            <a:avLst/>
          </a:prstGeom>
        </p:spPr>
      </p:pic>
      <p:pic>
        <p:nvPicPr>
          <p:cNvPr id="2" name="Joy Gruttmann-Schnappi">
            <a:hlinkClick r:id="" action="ppaction://media"/>
            <a:extLst>
              <a:ext uri="{FF2B5EF4-FFF2-40B4-BE49-F238E27FC236}">
                <a16:creationId xmlns="" xmlns:a16="http://schemas.microsoft.com/office/drawing/2014/main" id="{930C4AC8-8EDA-451F-93F3-5A39C54DD851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544680" y="6705600"/>
            <a:ext cx="609600" cy="609600"/>
          </a:xfrm>
          <a:prstGeom prst="rect">
            <a:avLst/>
          </a:prstGeom>
        </p:spPr>
      </p:pic>
      <p:sp>
        <p:nvSpPr>
          <p:cNvPr id="18" name="文本框 12">
            <a:extLst>
              <a:ext uri="{FF2B5EF4-FFF2-40B4-BE49-F238E27FC236}">
                <a16:creationId xmlns="" xmlns:a16="http://schemas.microsoft.com/office/drawing/2014/main" id="{2251C80E-8598-4B03-9BE3-0247168FD998}"/>
              </a:ext>
            </a:extLst>
          </p:cNvPr>
          <p:cNvSpPr txBox="1"/>
          <p:nvPr/>
        </p:nvSpPr>
        <p:spPr>
          <a:xfrm>
            <a:off x="2569116" y="1007849"/>
            <a:ext cx="62408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迷你简启体" panose="03000509000000000000" charset="-122"/>
                <a:cs typeface="Times New Roman" panose="02020603050405020304" pitchFamily="18" charset="0"/>
              </a:rPr>
              <a:t>LUYỆN TỪ VÀ CÂU</a:t>
            </a:r>
            <a:endParaRPr lang="zh-CN" altLang="en-US" sz="4000" b="1" dirty="0">
              <a:solidFill>
                <a:schemeClr val="bg1"/>
              </a:solidFill>
              <a:latin typeface="Times New Roman" panose="02020603050405020304" pitchFamily="18" charset="0"/>
              <a:ea typeface="迷你简启体" panose="03000509000000000000" charset="-122"/>
              <a:cs typeface="Times New Roman" panose="02020603050405020304" pitchFamily="18" charset="0"/>
            </a:endParaRPr>
          </a:p>
        </p:txBody>
      </p:sp>
      <p:sp>
        <p:nvSpPr>
          <p:cNvPr id="19" name="文本框 21">
            <a:extLst>
              <a:ext uri="{FF2B5EF4-FFF2-40B4-BE49-F238E27FC236}">
                <a16:creationId xmlns="" xmlns:a16="http://schemas.microsoft.com/office/drawing/2014/main" id="{650E60FE-8B53-41CA-BEA2-DDA12609885B}"/>
              </a:ext>
            </a:extLst>
          </p:cNvPr>
          <p:cNvSpPr txBox="1"/>
          <p:nvPr/>
        </p:nvSpPr>
        <p:spPr>
          <a:xfrm>
            <a:off x="96617" y="1673635"/>
            <a:ext cx="11416144" cy="884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4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Vị</a:t>
            </a:r>
            <a:r>
              <a:rPr lang="en-US" altLang="zh-CN" sz="4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ngữ</a:t>
            </a:r>
            <a:r>
              <a:rPr lang="en-US" altLang="zh-CN" sz="4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trong</a:t>
            </a:r>
            <a:r>
              <a:rPr lang="en-US" altLang="zh-CN" sz="4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câu</a:t>
            </a:r>
            <a:r>
              <a:rPr lang="en-US" altLang="zh-CN" sz="4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kể</a:t>
            </a:r>
            <a:r>
              <a:rPr lang="en-US" altLang="zh-CN" sz="4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Ai </a:t>
            </a:r>
            <a:r>
              <a:rPr lang="en-US" altLang="zh-CN" sz="4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làm</a:t>
            </a:r>
            <a:r>
              <a:rPr lang="en-US" altLang="zh-CN" sz="4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gì</a:t>
            </a:r>
            <a:r>
              <a:rPr lang="en-US" altLang="zh-CN" sz="4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?</a:t>
            </a:r>
            <a:endParaRPr lang="zh-CN" altLang="en-US" sz="4400" b="1" dirty="0">
              <a:solidFill>
                <a:srgbClr val="FFFF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07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5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08">
            <a:extLst>
              <a:ext uri="{FF2B5EF4-FFF2-40B4-BE49-F238E27FC236}">
                <a16:creationId xmlns="" xmlns:a16="http://schemas.microsoft.com/office/drawing/2014/main" id="{019E5F1A-22A0-4DE2-A0A3-BFAF00687E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539" y="1843643"/>
            <a:ext cx="2831161" cy="46068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F4F048F-65A7-477A-927C-CA3DA9F4517E}"/>
              </a:ext>
            </a:extLst>
          </p:cNvPr>
          <p:cNvSpPr txBox="1"/>
          <p:nvPr/>
        </p:nvSpPr>
        <p:spPr>
          <a:xfrm>
            <a:off x="383553" y="2131153"/>
            <a:ext cx="8552627" cy="40318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2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altLang="en-US" sz="24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altLang="en-US" sz="2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altLang="en-US" sz="2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2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altLang="en-US" sz="2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 </a:t>
            </a:r>
            <a:r>
              <a:rPr lang="en-US" altLang="en-US" sz="24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2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altLang="en-US" sz="24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altLang="en-US" sz="2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altLang="en-US" sz="2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altLang="en-US" sz="2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en-US" sz="2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con </a:t>
            </a:r>
            <a:r>
              <a:rPr lang="en-US" altLang="en-US" sz="24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sz="2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US" altLang="en-US" sz="24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altLang="en-US" sz="2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2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sz="2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altLang="en-US" sz="2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cối</a:t>
            </a:r>
            <a:r>
              <a:rPr lang="en-US" altLang="en-US" sz="2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2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altLang="en-US" sz="2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).</a:t>
            </a:r>
          </a:p>
          <a:p>
            <a:pPr algn="just">
              <a:lnSpc>
                <a:spcPct val="150000"/>
              </a:lnSpc>
            </a:pPr>
            <a:r>
              <a:rPr lang="en-US" altLang="en-US" sz="2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altLang="en-US" sz="24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altLang="en-US" sz="2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altLang="en-US" sz="2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2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altLang="en-US" sz="2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- </a:t>
            </a:r>
            <a:r>
              <a:rPr lang="en-US" altLang="en-US" sz="24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en-US" sz="2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2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en-US" sz="2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- </a:t>
            </a:r>
            <a:r>
              <a:rPr lang="en-US" altLang="en-US" sz="24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en-US" sz="2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2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kèm</a:t>
            </a:r>
            <a:r>
              <a:rPr lang="en-US" altLang="en-US" sz="2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en-US" sz="2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2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altLang="en-US" sz="2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US" altLang="en-US" sz="2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altLang="en-US" sz="2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24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cụm</a:t>
            </a:r>
            <a:r>
              <a:rPr lang="en-US" altLang="en-US" sz="2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en-US" sz="2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2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).</a:t>
            </a:r>
          </a:p>
          <a:p>
            <a:pPr algn="just"/>
            <a:endParaRPr lang="en-US" sz="40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18">
            <a:extLst>
              <a:ext uri="{FF2B5EF4-FFF2-40B4-BE49-F238E27FC236}">
                <a16:creationId xmlns="" xmlns:a16="http://schemas.microsoft.com/office/drawing/2014/main" id="{2A01E6D5-6A60-4BE5-B33A-CE53F77BCB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26" y="-15436"/>
            <a:ext cx="8107680" cy="21465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192AC5B-78D0-4D03-80CE-255F0C47F312}"/>
              </a:ext>
            </a:extLst>
          </p:cNvPr>
          <p:cNvSpPr txBox="1"/>
          <p:nvPr/>
        </p:nvSpPr>
        <p:spPr>
          <a:xfrm>
            <a:off x="3208239" y="1207823"/>
            <a:ext cx="6323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5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5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78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t="17606" r="1991"/>
          <a:stretch/>
        </p:blipFill>
        <p:spPr>
          <a:xfrm>
            <a:off x="0" y="0"/>
            <a:ext cx="12192000" cy="427047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" y="155643"/>
            <a:ext cx="7853363" cy="525293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8256" y="3978110"/>
            <a:ext cx="8850169" cy="286093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5500" y="264290"/>
            <a:ext cx="2212761" cy="27327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FB94143-D91E-4BF8-A3F9-810959B667E8}"/>
              </a:ext>
            </a:extLst>
          </p:cNvPr>
          <p:cNvSpPr txBox="1"/>
          <p:nvPr/>
        </p:nvSpPr>
        <p:spPr>
          <a:xfrm>
            <a:off x="2007177" y="1766448"/>
            <a:ext cx="56146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</a:p>
        </p:txBody>
      </p:sp>
    </p:spTree>
    <p:extLst>
      <p:ext uri="{BB962C8B-B14F-4D97-AF65-F5344CB8AC3E}">
        <p14:creationId xmlns:p14="http://schemas.microsoft.com/office/powerpoint/2010/main" val="160684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524000" y="193677"/>
            <a:ext cx="5943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i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1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trả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2292" name="Text Box 8"/>
          <p:cNvSpPr txBox="1">
            <a:spLocks noChangeArrowheads="1"/>
          </p:cNvSpPr>
          <p:nvPr/>
        </p:nvSpPr>
        <p:spPr bwMode="auto">
          <a:xfrm>
            <a:off x="1198418" y="293688"/>
            <a:ext cx="891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     </a:t>
            </a:r>
            <a:endParaRPr lang="en-US" altLang="en-US" sz="2800" b="1" i="1">
              <a:latin typeface="Times New Roman" panose="02020603050405020304" pitchFamily="18" charset="0"/>
            </a:endParaRP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1731818" y="3686176"/>
            <a:ext cx="8991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</a:rPr>
              <a:t>a, </a:t>
            </a:r>
            <a:r>
              <a:rPr lang="en-US" altLang="en-US" sz="2800" b="1" dirty="0" err="1">
                <a:solidFill>
                  <a:srgbClr val="0000FF"/>
                </a:solidFill>
              </a:rPr>
              <a:t>Tìm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các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câu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kể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>
                <a:solidFill>
                  <a:srgbClr val="0000FF"/>
                </a:solidFill>
              </a:rPr>
              <a:t>Ai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làm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gì</a:t>
            </a:r>
            <a:r>
              <a:rPr lang="en-US" altLang="en-US" sz="2800" b="1" i="1" dirty="0">
                <a:solidFill>
                  <a:srgbClr val="0000FF"/>
                </a:solidFill>
              </a:rPr>
              <a:t> ?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trong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đoạn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văn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trên</a:t>
            </a:r>
            <a:r>
              <a:rPr lang="en-US" altLang="en-US" sz="28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1731818" y="4332586"/>
            <a:ext cx="8458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</a:rPr>
              <a:t>b, </a:t>
            </a:r>
            <a:r>
              <a:rPr lang="en-US" altLang="en-US" sz="2800" b="1" dirty="0" err="1">
                <a:solidFill>
                  <a:srgbClr val="0000FF"/>
                </a:solidFill>
              </a:rPr>
              <a:t>Xác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định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vị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ngữ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từng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câu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vừa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tìm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được</a:t>
            </a:r>
            <a:r>
              <a:rPr lang="en-US" altLang="en-US" sz="28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2295" name="Line 27"/>
          <p:cNvSpPr>
            <a:spLocks noChangeShapeType="1"/>
          </p:cNvSpPr>
          <p:nvPr/>
        </p:nvSpPr>
        <p:spPr bwMode="auto">
          <a:xfrm>
            <a:off x="3048000" y="68580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5" name="Text Box 43"/>
          <p:cNvSpPr txBox="1">
            <a:spLocks noChangeArrowheads="1"/>
          </p:cNvSpPr>
          <p:nvPr/>
        </p:nvSpPr>
        <p:spPr bwMode="auto">
          <a:xfrm>
            <a:off x="831273" y="1360488"/>
            <a:ext cx="10792691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dirty="0"/>
              <a:t>     </a:t>
            </a:r>
            <a:r>
              <a:rPr lang="en-US" altLang="en-US" sz="2400" b="1" dirty="0" err="1"/>
              <a:t>Cả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thung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lũng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giống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như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một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bức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tranh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thủy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mặc</a:t>
            </a:r>
            <a:r>
              <a:rPr lang="en-US" altLang="en-US" sz="2400" b="1" dirty="0"/>
              <a:t>. </a:t>
            </a:r>
            <a:r>
              <a:rPr lang="en-US" altLang="en-US" sz="2400" b="1" dirty="0" err="1"/>
              <a:t>Những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sinh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hoạt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của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ngày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mới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bắt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đầu</a:t>
            </a:r>
            <a:r>
              <a:rPr lang="en-US" altLang="en-US" sz="2400" b="1" dirty="0"/>
              <a:t>. </a:t>
            </a:r>
            <a:r>
              <a:rPr lang="en-US" altLang="en-US" sz="2400" b="1" dirty="0" err="1"/>
              <a:t>Thanh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niên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đeo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gùi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vào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rừng</a:t>
            </a:r>
            <a:r>
              <a:rPr lang="en-US" altLang="en-US" sz="2400" b="1" dirty="0"/>
              <a:t>. </a:t>
            </a:r>
            <a:r>
              <a:rPr lang="en-US" altLang="en-US" sz="2400" b="1" dirty="0" err="1"/>
              <a:t>Phụ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nữ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giặt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giũ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bên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những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giếng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nước</a:t>
            </a:r>
            <a:r>
              <a:rPr lang="en-US" altLang="en-US" sz="2400" b="1" dirty="0"/>
              <a:t>. </a:t>
            </a:r>
            <a:r>
              <a:rPr lang="en-US" altLang="en-US" sz="2400" b="1" dirty="0" err="1"/>
              <a:t>Em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nhỏ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đùa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vui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trước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nhà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sàn</a:t>
            </a:r>
            <a:r>
              <a:rPr lang="en-US" altLang="en-US" sz="2400" b="1" dirty="0"/>
              <a:t>. </a:t>
            </a:r>
            <a:r>
              <a:rPr lang="en-US" altLang="en-US" sz="2400" b="1" dirty="0" err="1"/>
              <a:t>Các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cụ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già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chụm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đầu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bên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những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ché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rượu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cần</a:t>
            </a:r>
            <a:r>
              <a:rPr lang="en-US" altLang="en-US" sz="2400" b="1" dirty="0"/>
              <a:t>. </a:t>
            </a:r>
            <a:r>
              <a:rPr lang="en-US" altLang="en-US" sz="2400" b="1" dirty="0" err="1"/>
              <a:t>Các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bà</a:t>
            </a:r>
            <a:r>
              <a:rPr lang="en-US" altLang="en-US" sz="2400" b="1" dirty="0"/>
              <a:t>, </a:t>
            </a:r>
            <a:r>
              <a:rPr lang="en-US" altLang="en-US" sz="2400" b="1" dirty="0" err="1"/>
              <a:t>các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chị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sửa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soạn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khung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cửi</a:t>
            </a:r>
            <a:r>
              <a:rPr lang="en-US" altLang="en-US" sz="2400" b="1" dirty="0"/>
              <a:t>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i="1" dirty="0"/>
              <a:t>                                                           </a:t>
            </a:r>
            <a:r>
              <a:rPr lang="en-US" altLang="en-US" sz="2400" i="1" dirty="0" smtClean="0"/>
              <a:t>              Theo </a:t>
            </a:r>
            <a:r>
              <a:rPr lang="en-US" altLang="en-US" sz="2400" b="1" i="1" dirty="0" err="1"/>
              <a:t>Đình</a:t>
            </a:r>
            <a:r>
              <a:rPr lang="en-US" altLang="en-US" sz="2400" b="1" i="1" dirty="0"/>
              <a:t> </a:t>
            </a:r>
            <a:r>
              <a:rPr lang="en-US" altLang="en-US" sz="2400" b="1" i="1" dirty="0" err="1"/>
              <a:t>Trung</a:t>
            </a:r>
            <a:r>
              <a:rPr lang="en-US" altLang="en-US" sz="2400" b="1" i="1" dirty="0"/>
              <a:t>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400" b="1" dirty="0"/>
          </a:p>
          <a:p>
            <a:pPr eaLnBrk="1" hangingPunct="1">
              <a:spcBef>
                <a:spcPct val="50000"/>
              </a:spcBef>
            </a:pPr>
            <a:endParaRPr lang="en-US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3600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8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/>
      <p:bldP spid="18447" grpId="0"/>
      <p:bldP spid="18448" grpId="0"/>
      <p:bldP spid="1847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23"/>
          <p:cNvSpPr>
            <a:spLocks noChangeShapeType="1"/>
          </p:cNvSpPr>
          <p:nvPr/>
        </p:nvSpPr>
        <p:spPr bwMode="auto">
          <a:xfrm>
            <a:off x="3048000" y="68580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93" name="Text Box 37"/>
          <p:cNvSpPr txBox="1">
            <a:spLocks noChangeArrowheads="1"/>
          </p:cNvSpPr>
          <p:nvPr/>
        </p:nvSpPr>
        <p:spPr bwMode="auto">
          <a:xfrm>
            <a:off x="2057400" y="228601"/>
            <a:ext cx="830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a, Các câu kể </a:t>
            </a:r>
            <a:r>
              <a:rPr lang="en-US" altLang="en-US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Ai làm gì ?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trong đoạn văn trên.</a:t>
            </a:r>
          </a:p>
        </p:txBody>
      </p:sp>
      <p:sp>
        <p:nvSpPr>
          <p:cNvPr id="13316" name="Text Box 38"/>
          <p:cNvSpPr txBox="1">
            <a:spLocks noChangeArrowheads="1"/>
          </p:cNvSpPr>
          <p:nvPr/>
        </p:nvSpPr>
        <p:spPr bwMode="auto">
          <a:xfrm>
            <a:off x="221673" y="990600"/>
            <a:ext cx="11055927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b="1" dirty="0"/>
              <a:t>     </a:t>
            </a:r>
            <a:r>
              <a:rPr lang="en-US" altLang="en-US" sz="2800" b="1" dirty="0" err="1"/>
              <a:t>Cả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thung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lũng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giống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như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một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bức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tranh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thủy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mặc</a:t>
            </a:r>
            <a:r>
              <a:rPr lang="en-US" altLang="en-US" sz="2800" b="1" dirty="0"/>
              <a:t>. </a:t>
            </a:r>
            <a:r>
              <a:rPr lang="en-US" altLang="en-US" sz="2800" b="1" dirty="0" err="1"/>
              <a:t>Những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sinh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hoạt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của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ngày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mới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bắt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đầu</a:t>
            </a:r>
            <a:r>
              <a:rPr lang="en-US" altLang="en-US" sz="2800" b="1" dirty="0"/>
              <a:t>. </a:t>
            </a:r>
            <a:r>
              <a:rPr lang="en-US" altLang="en-US" sz="2800" b="1" dirty="0" err="1"/>
              <a:t>Thanh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niên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đeo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gùi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vào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rừng</a:t>
            </a:r>
            <a:r>
              <a:rPr lang="en-US" altLang="en-US" sz="2800" b="1" dirty="0"/>
              <a:t>. </a:t>
            </a:r>
            <a:r>
              <a:rPr lang="en-US" altLang="en-US" sz="2800" b="1" dirty="0" err="1"/>
              <a:t>Phụ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nữ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giặt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giũ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bên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những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giếng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nước</a:t>
            </a:r>
            <a:r>
              <a:rPr lang="en-US" altLang="en-US" sz="2800" b="1" dirty="0"/>
              <a:t>. </a:t>
            </a:r>
            <a:r>
              <a:rPr lang="en-US" altLang="en-US" sz="2800" b="1" dirty="0" err="1"/>
              <a:t>Em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nhỏ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đùa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vui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trước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nhà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sàn</a:t>
            </a:r>
            <a:r>
              <a:rPr lang="en-US" altLang="en-US" sz="2800" b="1" dirty="0"/>
              <a:t>. </a:t>
            </a:r>
            <a:r>
              <a:rPr lang="en-US" altLang="en-US" sz="2800" b="1" dirty="0" err="1"/>
              <a:t>Các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cụ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già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chụm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đầu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bên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những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ché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rượu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cần</a:t>
            </a:r>
            <a:r>
              <a:rPr lang="en-US" altLang="en-US" sz="2800" b="1" dirty="0"/>
              <a:t>. </a:t>
            </a:r>
            <a:r>
              <a:rPr lang="en-US" altLang="en-US" sz="2800" b="1" dirty="0" err="1"/>
              <a:t>Các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bà</a:t>
            </a:r>
            <a:r>
              <a:rPr lang="en-US" altLang="en-US" sz="2800" b="1" dirty="0"/>
              <a:t>, </a:t>
            </a:r>
            <a:r>
              <a:rPr lang="en-US" altLang="en-US" sz="2800" b="1" dirty="0" err="1"/>
              <a:t>các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chị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sửa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soạn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khung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cửi</a:t>
            </a:r>
            <a:r>
              <a:rPr lang="en-US" altLang="en-US" sz="2800" b="1" dirty="0"/>
              <a:t>. </a:t>
            </a:r>
          </a:p>
          <a:p>
            <a:pPr eaLnBrk="1" hangingPunct="1"/>
            <a:r>
              <a:rPr lang="en-US" altLang="en-US" sz="2400" i="1" dirty="0"/>
              <a:t>                                                           </a:t>
            </a:r>
            <a:r>
              <a:rPr lang="en-US" altLang="en-US" sz="2400" i="1" dirty="0" smtClean="0"/>
              <a:t>                                     Theo </a:t>
            </a:r>
            <a:r>
              <a:rPr lang="en-US" altLang="en-US" sz="2400" b="1" i="1" dirty="0" err="1"/>
              <a:t>Đình</a:t>
            </a:r>
            <a:r>
              <a:rPr lang="en-US" altLang="en-US" sz="2400" b="1" i="1" dirty="0"/>
              <a:t> </a:t>
            </a:r>
            <a:r>
              <a:rPr lang="en-US" altLang="en-US" sz="2400" b="1" i="1" dirty="0" err="1"/>
              <a:t>Trung</a:t>
            </a:r>
            <a:r>
              <a:rPr lang="en-US" altLang="en-US" sz="2400" b="1" i="1" dirty="0"/>
              <a:t>.</a:t>
            </a:r>
          </a:p>
          <a:p>
            <a:pPr eaLnBrk="1" hangingPunct="1"/>
            <a:endParaRPr lang="en-US" altLang="en-US" sz="2400" b="1" dirty="0"/>
          </a:p>
          <a:p>
            <a:pPr eaLnBrk="1" hangingPunct="1">
              <a:spcBef>
                <a:spcPct val="50000"/>
              </a:spcBef>
            </a:pPr>
            <a:endParaRPr lang="en-US" altLang="en-US" sz="2400" dirty="0"/>
          </a:p>
        </p:txBody>
      </p:sp>
      <p:sp>
        <p:nvSpPr>
          <p:cNvPr id="45096" name="Line 40"/>
          <p:cNvSpPr>
            <a:spLocks noChangeShapeType="1"/>
          </p:cNvSpPr>
          <p:nvPr/>
        </p:nvSpPr>
        <p:spPr bwMode="auto">
          <a:xfrm flipV="1">
            <a:off x="6109854" y="2271714"/>
            <a:ext cx="4973782" cy="2814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97" name="Line 41"/>
          <p:cNvSpPr>
            <a:spLocks noChangeShapeType="1"/>
          </p:cNvSpPr>
          <p:nvPr/>
        </p:nvSpPr>
        <p:spPr bwMode="auto">
          <a:xfrm flipV="1">
            <a:off x="332507" y="4211351"/>
            <a:ext cx="5334001" cy="170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98" name="Line 42"/>
          <p:cNvSpPr>
            <a:spLocks noChangeShapeType="1"/>
          </p:cNvSpPr>
          <p:nvPr/>
        </p:nvSpPr>
        <p:spPr bwMode="auto">
          <a:xfrm>
            <a:off x="332508" y="3560619"/>
            <a:ext cx="1447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99" name="Line 43"/>
          <p:cNvSpPr>
            <a:spLocks noChangeShapeType="1"/>
          </p:cNvSpPr>
          <p:nvPr/>
        </p:nvSpPr>
        <p:spPr bwMode="auto">
          <a:xfrm>
            <a:off x="10515600" y="3602183"/>
            <a:ext cx="762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00" name="Line 44"/>
          <p:cNvSpPr>
            <a:spLocks noChangeShapeType="1"/>
          </p:cNvSpPr>
          <p:nvPr/>
        </p:nvSpPr>
        <p:spPr bwMode="auto">
          <a:xfrm flipV="1">
            <a:off x="7370618" y="2895600"/>
            <a:ext cx="3810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01" name="Line 45"/>
          <p:cNvSpPr>
            <a:spLocks noChangeShapeType="1"/>
          </p:cNvSpPr>
          <p:nvPr/>
        </p:nvSpPr>
        <p:spPr bwMode="auto">
          <a:xfrm flipV="1">
            <a:off x="332507" y="2948881"/>
            <a:ext cx="6774874" cy="1342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03" name="Line 47"/>
          <p:cNvSpPr>
            <a:spLocks noChangeShapeType="1"/>
          </p:cNvSpPr>
          <p:nvPr/>
        </p:nvSpPr>
        <p:spPr bwMode="auto">
          <a:xfrm flipV="1">
            <a:off x="2057400" y="3580968"/>
            <a:ext cx="8305800" cy="2121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320669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5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5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5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5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5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5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93" grpId="0"/>
      <p:bldP spid="45097" grpId="0" animBg="1"/>
      <p:bldP spid="45098" grpId="0" animBg="1"/>
      <p:bldP spid="45099" grpId="0" animBg="1"/>
      <p:bldP spid="45100" grpId="0" animBg="1"/>
      <p:bldP spid="45101" grpId="0" animBg="1"/>
      <p:bldP spid="4510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2057400" y="228601"/>
            <a:ext cx="800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Xác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vừa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1905000" y="914401"/>
            <a:ext cx="7315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>
                <a:solidFill>
                  <a:srgbClr val="0033CC"/>
                </a:solidFill>
                <a:latin typeface="Times New Roman" panose="02020603050405020304" pitchFamily="18" charset="0"/>
              </a:rPr>
              <a:t>Câu 3</a:t>
            </a:r>
            <a:r>
              <a:rPr lang="en-US" altLang="en-US" sz="2800" b="1">
                <a:solidFill>
                  <a:srgbClr val="0033CC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2800">
                <a:latin typeface="Times New Roman" panose="02020603050405020304" pitchFamily="18" charset="0"/>
              </a:rPr>
              <a:t> </a:t>
            </a:r>
            <a:r>
              <a:rPr lang="en-US" altLang="en-US" sz="2400" b="1"/>
              <a:t>Thanh niên  đeo gùi vào rừng.</a:t>
            </a:r>
            <a:r>
              <a:rPr lang="en-US" altLang="en-US" sz="2400"/>
              <a:t> </a:t>
            </a: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1905000" y="1676401"/>
            <a:ext cx="792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>
                <a:solidFill>
                  <a:srgbClr val="0033CC"/>
                </a:solidFill>
                <a:latin typeface="Times New Roman" panose="02020603050405020304" pitchFamily="18" charset="0"/>
              </a:rPr>
              <a:t>Câu 4</a:t>
            </a:r>
            <a:r>
              <a:rPr lang="en-US" altLang="en-US" sz="2800" b="1">
                <a:solidFill>
                  <a:srgbClr val="0033CC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2800">
                <a:latin typeface="Times New Roman" panose="02020603050405020304" pitchFamily="18" charset="0"/>
              </a:rPr>
              <a:t> </a:t>
            </a:r>
            <a:r>
              <a:rPr lang="en-US" altLang="en-US" sz="2400" b="1"/>
              <a:t>Phụ nữ  giặt giũ bên những giếng nước. </a:t>
            </a:r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1905000" y="4419600"/>
            <a:ext cx="8153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>
                <a:solidFill>
                  <a:srgbClr val="0033CC"/>
                </a:solidFill>
                <a:latin typeface="Times New Roman" panose="02020603050405020304" pitchFamily="18" charset="0"/>
              </a:rPr>
              <a:t>Câu 7</a:t>
            </a:r>
            <a:r>
              <a:rPr lang="en-US" altLang="en-US" sz="2800" b="1">
                <a:solidFill>
                  <a:srgbClr val="0033CC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2800">
                <a:latin typeface="Times New Roman" panose="02020603050405020304" pitchFamily="18" charset="0"/>
              </a:rPr>
              <a:t> </a:t>
            </a:r>
            <a:r>
              <a:rPr lang="en-US" altLang="en-US" sz="2400" b="1"/>
              <a:t>Các bà, các chị  sửa soạn khung cửi.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1905000" y="2590801"/>
            <a:ext cx="701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>
                <a:solidFill>
                  <a:srgbClr val="0033CC"/>
                </a:solidFill>
                <a:latin typeface="Times New Roman" panose="02020603050405020304" pitchFamily="18" charset="0"/>
              </a:rPr>
              <a:t>Câu 5</a:t>
            </a:r>
            <a:r>
              <a:rPr lang="en-US" altLang="en-US" sz="2800" b="1">
                <a:solidFill>
                  <a:srgbClr val="0033CC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2800"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latin typeface="Times New Roman" panose="02020603050405020304" pitchFamily="18" charset="0"/>
              </a:rPr>
              <a:t>Em nhỏ  đùa vui trước nhà sàn.</a:t>
            </a:r>
          </a:p>
        </p:txBody>
      </p:sp>
      <p:sp>
        <p:nvSpPr>
          <p:cNvPr id="47119" name="Text Box 15"/>
          <p:cNvSpPr txBox="1">
            <a:spLocks noChangeArrowheads="1"/>
          </p:cNvSpPr>
          <p:nvPr/>
        </p:nvSpPr>
        <p:spPr bwMode="auto">
          <a:xfrm>
            <a:off x="1905000" y="3352801"/>
            <a:ext cx="876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>
                <a:solidFill>
                  <a:srgbClr val="0033CC"/>
                </a:solidFill>
                <a:latin typeface="Times New Roman" panose="02020603050405020304" pitchFamily="18" charset="0"/>
              </a:rPr>
              <a:t>Câu 6</a:t>
            </a:r>
            <a:r>
              <a:rPr lang="en-US" altLang="en-US" sz="2800" b="1">
                <a:solidFill>
                  <a:srgbClr val="0033CC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2800"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latin typeface="Times New Roman" panose="02020603050405020304" pitchFamily="18" charset="0"/>
              </a:rPr>
              <a:t>Các cụ già  chụm đầu bên những ché rượu cần.</a:t>
            </a:r>
          </a:p>
        </p:txBody>
      </p:sp>
      <p:sp>
        <p:nvSpPr>
          <p:cNvPr id="47120" name="Line 16"/>
          <p:cNvSpPr>
            <a:spLocks noChangeShapeType="1"/>
          </p:cNvSpPr>
          <p:nvPr/>
        </p:nvSpPr>
        <p:spPr bwMode="auto">
          <a:xfrm flipV="1">
            <a:off x="4876800" y="1371600"/>
            <a:ext cx="2362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1" name="Line 17"/>
          <p:cNvSpPr>
            <a:spLocks noChangeShapeType="1"/>
          </p:cNvSpPr>
          <p:nvPr/>
        </p:nvSpPr>
        <p:spPr bwMode="auto">
          <a:xfrm flipV="1">
            <a:off x="4267200" y="2133600"/>
            <a:ext cx="449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2" name="Line 18"/>
          <p:cNvSpPr>
            <a:spLocks noChangeShapeType="1"/>
          </p:cNvSpPr>
          <p:nvPr/>
        </p:nvSpPr>
        <p:spPr bwMode="auto">
          <a:xfrm>
            <a:off x="4495800" y="3048000"/>
            <a:ext cx="32766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3" name="Line 19"/>
          <p:cNvSpPr>
            <a:spLocks noChangeShapeType="1"/>
          </p:cNvSpPr>
          <p:nvPr/>
        </p:nvSpPr>
        <p:spPr bwMode="auto">
          <a:xfrm>
            <a:off x="4876800" y="3810000"/>
            <a:ext cx="5257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8" name="Line 20"/>
          <p:cNvSpPr>
            <a:spLocks noChangeShapeType="1"/>
          </p:cNvSpPr>
          <p:nvPr/>
        </p:nvSpPr>
        <p:spPr bwMode="auto">
          <a:xfrm>
            <a:off x="3048000" y="68580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5" name="Line 21"/>
          <p:cNvSpPr>
            <a:spLocks noChangeShapeType="1"/>
          </p:cNvSpPr>
          <p:nvPr/>
        </p:nvSpPr>
        <p:spPr bwMode="auto">
          <a:xfrm flipV="1">
            <a:off x="5486400" y="4876800"/>
            <a:ext cx="2971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8" name="Line 24"/>
          <p:cNvSpPr>
            <a:spLocks noChangeShapeType="1"/>
          </p:cNvSpPr>
          <p:nvPr/>
        </p:nvSpPr>
        <p:spPr bwMode="auto">
          <a:xfrm flipH="1">
            <a:off x="4724400" y="990600"/>
            <a:ext cx="152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9" name="Line 25"/>
          <p:cNvSpPr>
            <a:spLocks noChangeShapeType="1"/>
          </p:cNvSpPr>
          <p:nvPr/>
        </p:nvSpPr>
        <p:spPr bwMode="auto">
          <a:xfrm flipH="1">
            <a:off x="4191000" y="1828800"/>
            <a:ext cx="762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30" name="Line 26"/>
          <p:cNvSpPr>
            <a:spLocks noChangeShapeType="1"/>
          </p:cNvSpPr>
          <p:nvPr/>
        </p:nvSpPr>
        <p:spPr bwMode="auto">
          <a:xfrm flipH="1">
            <a:off x="4343400" y="2667000"/>
            <a:ext cx="762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31" name="Line 27"/>
          <p:cNvSpPr>
            <a:spLocks noChangeShapeType="1"/>
          </p:cNvSpPr>
          <p:nvPr/>
        </p:nvSpPr>
        <p:spPr bwMode="auto">
          <a:xfrm flipH="1">
            <a:off x="4724400" y="3505200"/>
            <a:ext cx="762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32" name="Line 28"/>
          <p:cNvSpPr>
            <a:spLocks noChangeShapeType="1"/>
          </p:cNvSpPr>
          <p:nvPr/>
        </p:nvSpPr>
        <p:spPr bwMode="auto">
          <a:xfrm flipH="1">
            <a:off x="5334000" y="4495800"/>
            <a:ext cx="762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33" name="Text Box 29"/>
          <p:cNvSpPr txBox="1">
            <a:spLocks noChangeArrowheads="1"/>
          </p:cNvSpPr>
          <p:nvPr/>
        </p:nvSpPr>
        <p:spPr bwMode="auto">
          <a:xfrm>
            <a:off x="6477000" y="4784726"/>
            <a:ext cx="3581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VN</a:t>
            </a:r>
          </a:p>
        </p:txBody>
      </p:sp>
      <p:sp>
        <p:nvSpPr>
          <p:cNvPr id="47134" name="Rectangle 30"/>
          <p:cNvSpPr>
            <a:spLocks noChangeArrowheads="1"/>
          </p:cNvSpPr>
          <p:nvPr/>
        </p:nvSpPr>
        <p:spPr bwMode="auto">
          <a:xfrm>
            <a:off x="6172200" y="2057401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VN</a:t>
            </a:r>
          </a:p>
        </p:txBody>
      </p:sp>
      <p:sp>
        <p:nvSpPr>
          <p:cNvPr id="47135" name="Rectangle 31"/>
          <p:cNvSpPr>
            <a:spLocks noChangeArrowheads="1"/>
          </p:cNvSpPr>
          <p:nvPr/>
        </p:nvSpPr>
        <p:spPr bwMode="auto">
          <a:xfrm>
            <a:off x="5486400" y="2971801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VN</a:t>
            </a:r>
          </a:p>
        </p:txBody>
      </p:sp>
      <p:sp>
        <p:nvSpPr>
          <p:cNvPr id="47136" name="Rectangle 32"/>
          <p:cNvSpPr>
            <a:spLocks noChangeArrowheads="1"/>
          </p:cNvSpPr>
          <p:nvPr/>
        </p:nvSpPr>
        <p:spPr bwMode="auto">
          <a:xfrm>
            <a:off x="6781800" y="3810001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VN</a:t>
            </a:r>
          </a:p>
        </p:txBody>
      </p:sp>
      <p:sp>
        <p:nvSpPr>
          <p:cNvPr id="47137" name="Rectangle 33"/>
          <p:cNvSpPr>
            <a:spLocks noChangeArrowheads="1"/>
          </p:cNvSpPr>
          <p:nvPr/>
        </p:nvSpPr>
        <p:spPr bwMode="auto">
          <a:xfrm>
            <a:off x="5562600" y="1371601"/>
            <a:ext cx="552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VN</a:t>
            </a:r>
          </a:p>
        </p:txBody>
      </p:sp>
    </p:spTree>
    <p:extLst>
      <p:ext uri="{BB962C8B-B14F-4D97-AF65-F5344CB8AC3E}">
        <p14:creationId xmlns:p14="http://schemas.microsoft.com/office/powerpoint/2010/main" val="191610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4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47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4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47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7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7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47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47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7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7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7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47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7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7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47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7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7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47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47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7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7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47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7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7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47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3" grpId="0"/>
      <p:bldP spid="47115" grpId="0"/>
      <p:bldP spid="47116" grpId="0"/>
      <p:bldP spid="47117" grpId="0"/>
      <p:bldP spid="47118" grpId="0"/>
      <p:bldP spid="47119" grpId="0"/>
      <p:bldP spid="47133" grpId="0"/>
      <p:bldP spid="47134" grpId="0"/>
      <p:bldP spid="47135" grpId="0"/>
      <p:bldP spid="47136" grpId="0"/>
      <p:bldP spid="471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581891" y="633268"/>
            <a:ext cx="11277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2: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Ghép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cột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A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cột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B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Ai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1524000" y="2102427"/>
            <a:ext cx="3352800" cy="228600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chemeClr val="tx2"/>
                </a:solidFill>
                <a:latin typeface="Times New Roman" panose="02020603050405020304" pitchFamily="18" charset="0"/>
              </a:rPr>
              <a:t>A</a:t>
            </a:r>
          </a:p>
          <a:p>
            <a:pPr algn="ctr" eaLnBrk="1" hangingPunct="1"/>
            <a:r>
              <a:rPr lang="en-US" altLang="en-US" sz="2800">
                <a:solidFill>
                  <a:srgbClr val="FF0066"/>
                </a:solidFill>
                <a:latin typeface="Times New Roman" panose="02020603050405020304" pitchFamily="18" charset="0"/>
              </a:rPr>
              <a:t>          Đàn cò trắng</a:t>
            </a:r>
          </a:p>
          <a:p>
            <a:pPr algn="ctr" eaLnBrk="1" hangingPunct="1"/>
            <a:r>
              <a:rPr lang="en-US" altLang="en-US" sz="2800">
                <a:solidFill>
                  <a:srgbClr val="FF0066"/>
                </a:solidFill>
                <a:latin typeface="Times New Roman" panose="02020603050405020304" pitchFamily="18" charset="0"/>
              </a:rPr>
              <a:t>Bà em</a:t>
            </a:r>
          </a:p>
          <a:p>
            <a:pPr algn="ctr" eaLnBrk="1" hangingPunct="1"/>
            <a:r>
              <a:rPr lang="en-US" altLang="en-US" sz="2800">
                <a:solidFill>
                  <a:srgbClr val="FF0066"/>
                </a:solidFill>
                <a:latin typeface="Times New Roman" panose="02020603050405020304" pitchFamily="18" charset="0"/>
              </a:rPr>
              <a:t>Bộ đội</a:t>
            </a: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5701145" y="2102427"/>
            <a:ext cx="4800600" cy="228600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dirty="0">
                <a:latin typeface="Times New Roman" panose="02020603050405020304" pitchFamily="18" charset="0"/>
              </a:rPr>
              <a:t>B</a:t>
            </a:r>
          </a:p>
          <a:p>
            <a:pPr algn="ctr" eaLnBrk="1" hangingPunct="1"/>
            <a:r>
              <a:rPr lang="en-US" altLang="en-US" sz="2800" dirty="0"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chuyện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cổ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tích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giúp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gặt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lúa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bay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lượn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đồng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26" name="Line 6"/>
          <p:cNvSpPr>
            <a:spLocks noChangeShapeType="1"/>
          </p:cNvSpPr>
          <p:nvPr/>
        </p:nvSpPr>
        <p:spPr bwMode="auto">
          <a:xfrm>
            <a:off x="4627417" y="3141518"/>
            <a:ext cx="2272147" cy="779318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7" name="Line 7"/>
          <p:cNvSpPr>
            <a:spLocks noChangeShapeType="1"/>
          </p:cNvSpPr>
          <p:nvPr/>
        </p:nvSpPr>
        <p:spPr bwMode="auto">
          <a:xfrm flipV="1">
            <a:off x="3671454" y="3141518"/>
            <a:ext cx="3228110" cy="4572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8" name="Line 8"/>
          <p:cNvSpPr>
            <a:spLocks noChangeShapeType="1"/>
          </p:cNvSpPr>
          <p:nvPr/>
        </p:nvSpPr>
        <p:spPr bwMode="auto">
          <a:xfrm flipV="1">
            <a:off x="3671455" y="3560618"/>
            <a:ext cx="3228110" cy="47798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0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/>
      <p:bldP spid="56324" grpId="0" animBg="1"/>
      <p:bldP spid="563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554182" y="304800"/>
            <a:ext cx="1113905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 u="sng" dirty="0" err="1">
                <a:solidFill>
                  <a:srgbClr val="0000FF"/>
                </a:solidFill>
              </a:rPr>
              <a:t>Bài</a:t>
            </a:r>
            <a:r>
              <a:rPr lang="en-US" altLang="en-US" sz="2400" b="1" i="1" u="sng" dirty="0">
                <a:solidFill>
                  <a:srgbClr val="0000FF"/>
                </a:solidFill>
              </a:rPr>
              <a:t> 3:</a:t>
            </a:r>
            <a:r>
              <a:rPr lang="en-US" altLang="en-US" sz="2400" b="1" dirty="0">
                <a:solidFill>
                  <a:srgbClr val="0000FF"/>
                </a:solidFill>
              </a:rPr>
              <a:t> 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Quan</a:t>
            </a:r>
            <a:r>
              <a:rPr lang="en-US" altLang="en-US" sz="2400" b="1" i="1" dirty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sát</a:t>
            </a:r>
            <a:r>
              <a:rPr lang="en-US" altLang="en-US" sz="2400" b="1" i="1" dirty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tranh</a:t>
            </a:r>
            <a:r>
              <a:rPr lang="en-US" altLang="en-US" sz="2400" b="1" i="1" dirty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vẽ</a:t>
            </a:r>
            <a:r>
              <a:rPr lang="en-US" altLang="en-US" sz="2400" b="1" i="1" dirty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dưới</a:t>
            </a:r>
            <a:r>
              <a:rPr lang="en-US" altLang="en-US" sz="2400" b="1" i="1" dirty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đây</a:t>
            </a:r>
            <a:r>
              <a:rPr lang="en-US" altLang="en-US" sz="2400" b="1" i="1" dirty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rồi</a:t>
            </a:r>
            <a:r>
              <a:rPr lang="en-US" altLang="en-US" sz="2400" b="1" i="1" dirty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nói</a:t>
            </a:r>
            <a:r>
              <a:rPr lang="en-US" altLang="en-US" sz="2400" b="1" i="1" dirty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từ</a:t>
            </a:r>
            <a:r>
              <a:rPr lang="en-US" altLang="en-US" sz="2400" b="1" i="1" dirty="0">
                <a:solidFill>
                  <a:srgbClr val="0000FF"/>
                </a:solidFill>
              </a:rPr>
              <a:t> 3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đến</a:t>
            </a:r>
            <a:r>
              <a:rPr lang="en-US" altLang="en-US" sz="2400" b="1" i="1" dirty="0">
                <a:solidFill>
                  <a:srgbClr val="0000FF"/>
                </a:solidFill>
              </a:rPr>
              <a:t> 5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câu</a:t>
            </a:r>
            <a:r>
              <a:rPr lang="en-US" altLang="en-US" sz="2400" b="1" i="1" dirty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kể</a:t>
            </a:r>
            <a:r>
              <a:rPr lang="en-US" altLang="en-US" sz="2400" b="1" i="1" dirty="0">
                <a:solidFill>
                  <a:srgbClr val="0000FF"/>
                </a:solidFill>
              </a:rPr>
              <a:t> Ai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làm</a:t>
            </a:r>
            <a:r>
              <a:rPr lang="en-US" altLang="en-US" sz="2400" b="1" i="1" dirty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gì</a:t>
            </a:r>
            <a:r>
              <a:rPr lang="en-US" altLang="en-US" sz="2400" b="1" i="1" dirty="0">
                <a:solidFill>
                  <a:srgbClr val="0000FF"/>
                </a:solidFill>
              </a:rPr>
              <a:t> ?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miêu</a:t>
            </a:r>
            <a:r>
              <a:rPr lang="en-US" altLang="en-US" sz="2400" b="1" i="1" dirty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tả</a:t>
            </a:r>
            <a:r>
              <a:rPr lang="en-US" altLang="en-US" sz="2400" b="1" i="1" dirty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hoạt</a:t>
            </a:r>
            <a:r>
              <a:rPr lang="en-US" altLang="en-US" sz="2400" b="1" i="1" dirty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động</a:t>
            </a:r>
            <a:r>
              <a:rPr lang="en-US" altLang="en-US" sz="2400" b="1" i="1" dirty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của</a:t>
            </a:r>
            <a:r>
              <a:rPr lang="en-US" altLang="en-US" sz="2400" b="1" i="1" dirty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các</a:t>
            </a:r>
            <a:r>
              <a:rPr lang="en-US" altLang="en-US" sz="2400" b="1" i="1" dirty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nhân</a:t>
            </a:r>
            <a:r>
              <a:rPr lang="en-US" altLang="en-US" sz="2400" b="1" i="1" dirty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vật</a:t>
            </a:r>
            <a:r>
              <a:rPr lang="en-US" altLang="en-US" sz="2400" b="1" i="1" dirty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trong</a:t>
            </a:r>
            <a:r>
              <a:rPr lang="en-US" altLang="en-US" sz="2400" b="1" i="1" dirty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tranh</a:t>
            </a:r>
            <a:r>
              <a:rPr lang="en-US" altLang="en-US" sz="2400" b="1" i="1" dirty="0">
                <a:solidFill>
                  <a:srgbClr val="0033CC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400" b="1" i="1" dirty="0"/>
          </a:p>
        </p:txBody>
      </p:sp>
      <p:pic>
        <p:nvPicPr>
          <p:cNvPr id="57349" name="Picture 5" descr="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1752600"/>
            <a:ext cx="6838950" cy="4800600"/>
          </a:xfr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57350" name="Line 6"/>
          <p:cNvSpPr>
            <a:spLocks noChangeShapeType="1"/>
          </p:cNvSpPr>
          <p:nvPr/>
        </p:nvSpPr>
        <p:spPr bwMode="auto">
          <a:xfrm>
            <a:off x="2133600" y="4267200"/>
            <a:ext cx="3352800" cy="1066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1" name="Line 7"/>
          <p:cNvSpPr>
            <a:spLocks noChangeShapeType="1"/>
          </p:cNvSpPr>
          <p:nvPr/>
        </p:nvSpPr>
        <p:spPr bwMode="auto">
          <a:xfrm flipH="1">
            <a:off x="7620000" y="2895600"/>
            <a:ext cx="2438400" cy="2133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2" name="Line 8"/>
          <p:cNvSpPr>
            <a:spLocks noChangeShapeType="1"/>
          </p:cNvSpPr>
          <p:nvPr/>
        </p:nvSpPr>
        <p:spPr bwMode="auto">
          <a:xfrm>
            <a:off x="1981200" y="3886200"/>
            <a:ext cx="15240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>
            <a:off x="3325091" y="685800"/>
            <a:ext cx="2057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4" name="Line 10"/>
          <p:cNvSpPr>
            <a:spLocks noChangeShapeType="1"/>
          </p:cNvSpPr>
          <p:nvPr/>
        </p:nvSpPr>
        <p:spPr bwMode="auto">
          <a:xfrm>
            <a:off x="6241471" y="685800"/>
            <a:ext cx="44542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6" name="Line 12"/>
          <p:cNvSpPr>
            <a:spLocks noChangeShapeType="1"/>
          </p:cNvSpPr>
          <p:nvPr/>
        </p:nvSpPr>
        <p:spPr bwMode="auto">
          <a:xfrm>
            <a:off x="3810000" y="1149927"/>
            <a:ext cx="2854036" cy="1385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7" name="Line 13"/>
          <p:cNvSpPr>
            <a:spLocks noChangeShapeType="1"/>
          </p:cNvSpPr>
          <p:nvPr/>
        </p:nvSpPr>
        <p:spPr bwMode="auto">
          <a:xfrm>
            <a:off x="554183" y="1149928"/>
            <a:ext cx="189807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73462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035ACA0B-E628-4B15-8A55-828593AAB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02"/>
            <a:ext cx="12192000" cy="6856595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1E3DAE56-8A25-44F6-8FBE-C11592B1310F}"/>
              </a:ext>
            </a:extLst>
          </p:cNvPr>
          <p:cNvGrpSpPr/>
          <p:nvPr/>
        </p:nvGrpSpPr>
        <p:grpSpPr>
          <a:xfrm>
            <a:off x="276726" y="216568"/>
            <a:ext cx="11670632" cy="4475748"/>
            <a:chOff x="276726" y="216568"/>
            <a:chExt cx="11562348" cy="4475748"/>
          </a:xfrm>
        </p:grpSpPr>
        <p:cxnSp>
          <p:nvCxnSpPr>
            <p:cNvPr id="8" name="直接连接符 7">
              <a:extLst>
                <a:ext uri="{FF2B5EF4-FFF2-40B4-BE49-F238E27FC236}">
                  <a16:creationId xmlns="" xmlns:a16="http://schemas.microsoft.com/office/drawing/2014/main" id="{7E8F8A07-C03E-4202-9187-4DB3270F6E93}"/>
                </a:ext>
              </a:extLst>
            </p:cNvPr>
            <p:cNvCxnSpPr/>
            <p:nvPr/>
          </p:nvCxnSpPr>
          <p:spPr>
            <a:xfrm>
              <a:off x="276726" y="216568"/>
              <a:ext cx="11562348" cy="0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="" xmlns:a16="http://schemas.microsoft.com/office/drawing/2014/main" id="{F02EDB80-0E22-4655-9087-8E98877CCB86}"/>
                </a:ext>
              </a:extLst>
            </p:cNvPr>
            <p:cNvCxnSpPr/>
            <p:nvPr/>
          </p:nvCxnSpPr>
          <p:spPr>
            <a:xfrm>
              <a:off x="276726" y="216568"/>
              <a:ext cx="0" cy="4475748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="" xmlns:a16="http://schemas.microsoft.com/office/drawing/2014/main" id="{805B3CB2-C07D-4E0F-991E-125A603BF331}"/>
                </a:ext>
              </a:extLst>
            </p:cNvPr>
            <p:cNvCxnSpPr/>
            <p:nvPr/>
          </p:nvCxnSpPr>
          <p:spPr>
            <a:xfrm>
              <a:off x="11823032" y="216568"/>
              <a:ext cx="0" cy="4475748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A41ACFD3-8527-4B71-B7A4-F572CD412A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2599" b="5842"/>
          <a:stretch/>
        </p:blipFill>
        <p:spPr>
          <a:xfrm>
            <a:off x="0" y="5116155"/>
            <a:ext cx="4559966" cy="174184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1DC1219E-C086-4D28-8116-1A43592BC6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896" r="1250" b="5842"/>
          <a:stretch/>
        </p:blipFill>
        <p:spPr>
          <a:xfrm>
            <a:off x="7820526" y="5268555"/>
            <a:ext cx="4371473" cy="1741845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A1A55B46-B5A8-49BE-8852-1FC835CDBFD8}"/>
              </a:ext>
            </a:extLst>
          </p:cNvPr>
          <p:cNvSpPr txBox="1"/>
          <p:nvPr/>
        </p:nvSpPr>
        <p:spPr>
          <a:xfrm>
            <a:off x="260684" y="63465"/>
            <a:ext cx="11670632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u="sng" dirty="0" err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Dặn</a:t>
            </a:r>
            <a:r>
              <a:rPr lang="en-US" altLang="zh-CN" sz="4800" b="1" u="sng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u="sng" dirty="0" err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dò</a:t>
            </a:r>
            <a:r>
              <a:rPr lang="en-US" altLang="zh-CN" sz="4800" b="1" u="sng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</a:p>
          <a:p>
            <a:pPr marR="0" lvl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80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en-US" altLang="zh-CN" sz="4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Em</a:t>
            </a:r>
            <a:r>
              <a:rPr lang="en-US" altLang="zh-CN" sz="480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8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hãy</a:t>
            </a:r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hoàn</a:t>
            </a:r>
            <a:r>
              <a:rPr lang="en-US" altLang="zh-CN" sz="480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thành</a:t>
            </a:r>
            <a:r>
              <a:rPr lang="en-US" altLang="zh-CN" sz="480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các</a:t>
            </a:r>
            <a:r>
              <a:rPr lang="en-US" altLang="zh-CN" sz="480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80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tập</a:t>
            </a:r>
            <a:r>
              <a:rPr lang="en-US" altLang="zh-CN" sz="480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vào</a:t>
            </a:r>
            <a:r>
              <a:rPr lang="en-US" altLang="zh-CN" sz="480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vở</a:t>
            </a:r>
            <a:r>
              <a:rPr lang="en-US" altLang="zh-CN" sz="480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480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học</a:t>
            </a:r>
            <a:r>
              <a:rPr lang="en-US" altLang="zh-CN" sz="480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thuộc</a:t>
            </a:r>
            <a:r>
              <a:rPr lang="en-US" altLang="zh-CN" sz="480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nội</a:t>
            </a:r>
            <a:r>
              <a:rPr lang="en-US" altLang="zh-CN" sz="480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dung </a:t>
            </a:r>
            <a:r>
              <a:rPr lang="en-US" altLang="zh-CN" sz="4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ghi</a:t>
            </a:r>
            <a:r>
              <a:rPr lang="en-US" altLang="zh-CN" sz="480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nhớ</a:t>
            </a:r>
            <a:r>
              <a:rPr lang="en-US" altLang="zh-CN" sz="480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sz="480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80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nhé</a:t>
            </a:r>
            <a:r>
              <a:rPr lang="en-US" altLang="zh-CN" sz="480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en-US" altLang="zh-CN" sz="48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58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34"/>
          <p:cNvSpPr>
            <a:spLocks/>
          </p:cNvSpPr>
          <p:nvPr/>
        </p:nvSpPr>
        <p:spPr bwMode="auto">
          <a:xfrm>
            <a:off x="0" y="5913438"/>
            <a:ext cx="12192000" cy="944562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4246" y="-61358"/>
            <a:ext cx="2012512" cy="12954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/>
          <a:srcRect l="66309" t="17606" r="1991"/>
          <a:stretch/>
        </p:blipFill>
        <p:spPr>
          <a:xfrm>
            <a:off x="8248650" y="0"/>
            <a:ext cx="3943350" cy="427047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2A01E6D5-6A60-4BE5-B33A-CE53F77BCB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00" y="-134784"/>
            <a:ext cx="8107680" cy="2294199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="" xmlns:a16="http://schemas.microsoft.com/office/drawing/2014/main" id="{78C2FEFB-A892-4D4A-B926-E11DCC079126}"/>
              </a:ext>
            </a:extLst>
          </p:cNvPr>
          <p:cNvGrpSpPr/>
          <p:nvPr/>
        </p:nvGrpSpPr>
        <p:grpSpPr>
          <a:xfrm>
            <a:off x="0" y="1905000"/>
            <a:ext cx="12192000" cy="3599496"/>
            <a:chOff x="1936535" y="3935752"/>
            <a:chExt cx="8318930" cy="2056864"/>
          </a:xfrm>
        </p:grpSpPr>
        <p:sp>
          <p:nvSpPr>
            <p:cNvPr id="21" name="任意多边形 3">
              <a:extLst>
                <a:ext uri="{FF2B5EF4-FFF2-40B4-BE49-F238E27FC236}">
                  <a16:creationId xmlns="" xmlns:a16="http://schemas.microsoft.com/office/drawing/2014/main" id="{4E7BB6B0-E794-424E-82AE-DCFA3DD1D34E}"/>
                </a:ext>
              </a:extLst>
            </p:cNvPr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任意多边形 4">
              <a:extLst>
                <a:ext uri="{FF2B5EF4-FFF2-40B4-BE49-F238E27FC236}">
                  <a16:creationId xmlns="" xmlns:a16="http://schemas.microsoft.com/office/drawing/2014/main" id="{A40FB6FA-22BF-45E4-A443-B052ECE9E8CB}"/>
                </a:ext>
              </a:extLst>
            </p:cNvPr>
            <p:cNvSpPr/>
            <p:nvPr/>
          </p:nvSpPr>
          <p:spPr>
            <a:xfrm flipH="1">
              <a:off x="2206170" y="4093028"/>
              <a:ext cx="7822723" cy="1698173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5" name="图片 24">
            <a:extLst>
              <a:ext uri="{FF2B5EF4-FFF2-40B4-BE49-F238E27FC236}">
                <a16:creationId xmlns="" xmlns:a16="http://schemas.microsoft.com/office/drawing/2014/main" id="{C836BA51-9ECA-4AA8-A03A-F112A18C5F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3201" y="5270988"/>
            <a:ext cx="8092359" cy="1661153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="" xmlns:a16="http://schemas.microsoft.com/office/drawing/2014/main" id="{E283B23B-0707-48B7-8293-4B745115DF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76370" y="4270454"/>
            <a:ext cx="2201380" cy="25545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192AC5B-78D0-4D03-80CE-255F0C47F312}"/>
              </a:ext>
            </a:extLst>
          </p:cNvPr>
          <p:cNvSpPr txBox="1"/>
          <p:nvPr/>
        </p:nvSpPr>
        <p:spPr>
          <a:xfrm>
            <a:off x="3135227" y="1154023"/>
            <a:ext cx="6328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758EB7F-C69F-4B09-8B6D-6AB5F9A9FDBF}"/>
              </a:ext>
            </a:extLst>
          </p:cNvPr>
          <p:cNvSpPr txBox="1"/>
          <p:nvPr/>
        </p:nvSpPr>
        <p:spPr>
          <a:xfrm>
            <a:off x="1987550" y="3094279"/>
            <a:ext cx="8806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29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T%25204+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73" y="204355"/>
            <a:ext cx="5500254" cy="312073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5" name="Picture 3" descr="0106Av22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328" y="3519055"/>
            <a:ext cx="9144000" cy="3144981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6" name="Picture 4" descr="DuavoioDakLak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362" y="204355"/>
            <a:ext cx="5347855" cy="312073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11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9854FC87-64A4-4A69-AFB4-39764C743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23851"/>
            <a:ext cx="12192000" cy="953428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799" y="869949"/>
            <a:ext cx="10590001" cy="530860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43F65BFD-9DF4-4310-B8F7-07CEBC710D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841" y="184150"/>
            <a:ext cx="2548038" cy="275014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818286E7-631D-4EEF-A839-04333EBD8A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9404" y="64868"/>
            <a:ext cx="1976659" cy="244114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641F1DFB-6F27-41B0-89C2-70757A2460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7619" y="3840583"/>
            <a:ext cx="8202470" cy="265156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870F3FE8-C4D6-4A0B-B16A-A173A1EC31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5041" y="2752289"/>
            <a:ext cx="9821917" cy="1181100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749D9562-C94D-4A52-8C1E-567F64DD43ED}"/>
              </a:ext>
            </a:extLst>
          </p:cNvPr>
          <p:cNvGrpSpPr/>
          <p:nvPr/>
        </p:nvGrpSpPr>
        <p:grpSpPr>
          <a:xfrm rot="6329695" flipH="1">
            <a:off x="7376496" y="2230277"/>
            <a:ext cx="1689788" cy="1154143"/>
            <a:chOff x="9015984" y="2528554"/>
            <a:chExt cx="2157344" cy="1473489"/>
          </a:xfrm>
        </p:grpSpPr>
        <p:sp>
          <p:nvSpPr>
            <p:cNvPr id="23" name="Freeform 166">
              <a:extLst>
                <a:ext uri="{FF2B5EF4-FFF2-40B4-BE49-F238E27FC236}">
                  <a16:creationId xmlns="" xmlns:a16="http://schemas.microsoft.com/office/drawing/2014/main" id="{56643B65-E9CF-41C1-B982-AA62F73C1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67">
              <a:extLst>
                <a:ext uri="{FF2B5EF4-FFF2-40B4-BE49-F238E27FC236}">
                  <a16:creationId xmlns="" xmlns:a16="http://schemas.microsoft.com/office/drawing/2014/main" id="{23770E61-57AB-447C-A0C3-365CAD9D2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68">
              <a:extLst>
                <a:ext uri="{FF2B5EF4-FFF2-40B4-BE49-F238E27FC236}">
                  <a16:creationId xmlns="" xmlns:a16="http://schemas.microsoft.com/office/drawing/2014/main" id="{9B69B964-0D85-4AF6-9151-FF21AC34E23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9">
              <a:extLst>
                <a:ext uri="{FF2B5EF4-FFF2-40B4-BE49-F238E27FC236}">
                  <a16:creationId xmlns="" xmlns:a16="http://schemas.microsoft.com/office/drawing/2014/main" id="{D1CFB73F-9DC5-4D5A-B63A-0BC005AAE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0">
              <a:extLst>
                <a:ext uri="{FF2B5EF4-FFF2-40B4-BE49-F238E27FC236}">
                  <a16:creationId xmlns="" xmlns:a16="http://schemas.microsoft.com/office/drawing/2014/main" id="{86CA331B-8448-4A7C-93CD-8048DB8D7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5">
              <a:extLst>
                <a:ext uri="{FF2B5EF4-FFF2-40B4-BE49-F238E27FC236}">
                  <a16:creationId xmlns="" xmlns:a16="http://schemas.microsoft.com/office/drawing/2014/main" id="{291ACE66-4288-4AC3-AE29-3B690306E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6">
              <a:extLst>
                <a:ext uri="{FF2B5EF4-FFF2-40B4-BE49-F238E27FC236}">
                  <a16:creationId xmlns="" xmlns:a16="http://schemas.microsoft.com/office/drawing/2014/main" id="{A8F12B9A-CC0B-48A3-ABE2-8CDEE082F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7">
              <a:extLst>
                <a:ext uri="{FF2B5EF4-FFF2-40B4-BE49-F238E27FC236}">
                  <a16:creationId xmlns="" xmlns:a16="http://schemas.microsoft.com/office/drawing/2014/main" id="{AC8A0EF5-C9E5-4AC0-B17B-B3B5EC396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8">
              <a:extLst>
                <a:ext uri="{FF2B5EF4-FFF2-40B4-BE49-F238E27FC236}">
                  <a16:creationId xmlns="" xmlns:a16="http://schemas.microsoft.com/office/drawing/2014/main" id="{B59EB676-D514-4BE9-A152-BBDBCCDE3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9">
              <a:extLst>
                <a:ext uri="{FF2B5EF4-FFF2-40B4-BE49-F238E27FC236}">
                  <a16:creationId xmlns="" xmlns:a16="http://schemas.microsoft.com/office/drawing/2014/main" id="{DCD54A4B-A6BF-4CC7-B63A-CC7DC1A82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FE81F354-E4AE-4EB4-8AED-8EDE23CC41B6}"/>
              </a:ext>
            </a:extLst>
          </p:cNvPr>
          <p:cNvGrpSpPr/>
          <p:nvPr/>
        </p:nvGrpSpPr>
        <p:grpSpPr>
          <a:xfrm>
            <a:off x="3902132" y="3380383"/>
            <a:ext cx="3941237" cy="338354"/>
            <a:chOff x="4531763" y="904319"/>
            <a:chExt cx="3274666" cy="206375"/>
          </a:xfrm>
          <a:solidFill>
            <a:srgbClr val="5FA080"/>
          </a:solidFill>
        </p:grpSpPr>
        <p:sp>
          <p:nvSpPr>
            <p:cNvPr id="13" name="Freeform 139">
              <a:extLst>
                <a:ext uri="{FF2B5EF4-FFF2-40B4-BE49-F238E27FC236}">
                  <a16:creationId xmlns="" xmlns:a16="http://schemas.microsoft.com/office/drawing/2014/main" id="{19E7A61C-481F-40CC-A555-92F3B50179E8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548432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39">
              <a:extLst>
                <a:ext uri="{FF2B5EF4-FFF2-40B4-BE49-F238E27FC236}">
                  <a16:creationId xmlns="" xmlns:a16="http://schemas.microsoft.com/office/drawing/2014/main" id="{3D57C85E-BED2-46C1-A02D-72A3DC4B8CC2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885649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139">
              <a:extLst>
                <a:ext uri="{FF2B5EF4-FFF2-40B4-BE49-F238E27FC236}">
                  <a16:creationId xmlns="" xmlns:a16="http://schemas.microsoft.com/office/drawing/2014/main" id="{1DFE864B-F9B9-4A2D-AAD8-BAB1B00CC92F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222866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139">
              <a:extLst>
                <a:ext uri="{FF2B5EF4-FFF2-40B4-BE49-F238E27FC236}">
                  <a16:creationId xmlns="" xmlns:a16="http://schemas.microsoft.com/office/drawing/2014/main" id="{76D7A8C4-BAB0-47B8-8F18-54DAFD840263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560083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139">
              <a:extLst>
                <a:ext uri="{FF2B5EF4-FFF2-40B4-BE49-F238E27FC236}">
                  <a16:creationId xmlns="" xmlns:a16="http://schemas.microsoft.com/office/drawing/2014/main" id="{E4DACE45-5861-4AC9-AC04-7F46C72B9CC3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897300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39">
              <a:extLst>
                <a:ext uri="{FF2B5EF4-FFF2-40B4-BE49-F238E27FC236}">
                  <a16:creationId xmlns="" xmlns:a16="http://schemas.microsoft.com/office/drawing/2014/main" id="{3432E466-2F2E-4FE3-BF51-50C6E8460E07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234517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39">
              <a:extLst>
                <a:ext uri="{FF2B5EF4-FFF2-40B4-BE49-F238E27FC236}">
                  <a16:creationId xmlns="" xmlns:a16="http://schemas.microsoft.com/office/drawing/2014/main" id="{BD503B01-31FF-4831-8D47-F8AF2BAD24D0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571734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39">
              <a:extLst>
                <a:ext uri="{FF2B5EF4-FFF2-40B4-BE49-F238E27FC236}">
                  <a16:creationId xmlns="" xmlns:a16="http://schemas.microsoft.com/office/drawing/2014/main" id="{E36E0CA2-6722-463E-82A6-7AAC0C4F5E8E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908951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139">
              <a:extLst>
                <a:ext uri="{FF2B5EF4-FFF2-40B4-BE49-F238E27FC236}">
                  <a16:creationId xmlns="" xmlns:a16="http://schemas.microsoft.com/office/drawing/2014/main" id="{703810E8-72E6-40C7-B318-8D86E29E441C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246168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139">
              <a:extLst>
                <a:ext uri="{FF2B5EF4-FFF2-40B4-BE49-F238E27FC236}">
                  <a16:creationId xmlns="" xmlns:a16="http://schemas.microsoft.com/office/drawing/2014/main" id="{A2643807-BC22-4F6C-A01B-E0590FFBC1A7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583385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5569834-6BD4-4DBC-A9DA-0608EA92A37D}"/>
              </a:ext>
            </a:extLst>
          </p:cNvPr>
          <p:cNvSpPr txBox="1"/>
          <p:nvPr/>
        </p:nvSpPr>
        <p:spPr>
          <a:xfrm>
            <a:off x="3658678" y="2331519"/>
            <a:ext cx="40172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19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803525" y="874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318655" y="297873"/>
            <a:ext cx="11568546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33CC"/>
                </a:solidFill>
              </a:rPr>
              <a:t>                    </a:t>
            </a:r>
            <a:r>
              <a:rPr lang="en-US" altLang="en-US" sz="2400" b="1" dirty="0" err="1">
                <a:solidFill>
                  <a:srgbClr val="0033CC"/>
                </a:solidFill>
              </a:rPr>
              <a:t>Đọc</a:t>
            </a:r>
            <a:r>
              <a:rPr lang="en-US" altLang="en-US" sz="2400" b="1" dirty="0">
                <a:solidFill>
                  <a:srgbClr val="0033CC"/>
                </a:solidFill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</a:rPr>
              <a:t>đoạn</a:t>
            </a:r>
            <a:r>
              <a:rPr lang="en-US" altLang="en-US" sz="2400" b="1" dirty="0">
                <a:solidFill>
                  <a:srgbClr val="0033CC"/>
                </a:solidFill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</a:rPr>
              <a:t>văn</a:t>
            </a:r>
            <a:r>
              <a:rPr lang="en-US" altLang="en-US" sz="2400" b="1" dirty="0">
                <a:solidFill>
                  <a:srgbClr val="0033CC"/>
                </a:solidFill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</a:rPr>
              <a:t>sau</a:t>
            </a:r>
            <a:r>
              <a:rPr lang="en-US" altLang="en-US" sz="2400" b="1" dirty="0">
                <a:solidFill>
                  <a:srgbClr val="0033CC"/>
                </a:solidFill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</a:rPr>
              <a:t>và</a:t>
            </a:r>
            <a:r>
              <a:rPr lang="en-US" altLang="en-US" sz="2400" b="1" dirty="0">
                <a:solidFill>
                  <a:srgbClr val="0033CC"/>
                </a:solidFill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</a:rPr>
              <a:t>trả</a:t>
            </a:r>
            <a:r>
              <a:rPr lang="en-US" altLang="en-US" sz="2400" b="1" dirty="0">
                <a:solidFill>
                  <a:srgbClr val="0033CC"/>
                </a:solidFill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</a:rPr>
              <a:t>lời</a:t>
            </a:r>
            <a:r>
              <a:rPr lang="en-US" altLang="en-US" sz="2400" b="1" dirty="0">
                <a:solidFill>
                  <a:srgbClr val="0033CC"/>
                </a:solidFill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</a:rPr>
              <a:t>câu</a:t>
            </a:r>
            <a:r>
              <a:rPr lang="en-US" altLang="en-US" sz="2400" b="1" dirty="0">
                <a:solidFill>
                  <a:srgbClr val="0033CC"/>
                </a:solidFill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</a:rPr>
              <a:t>hỏi</a:t>
            </a:r>
            <a:r>
              <a:rPr lang="en-US" altLang="en-US" sz="2400" b="1" dirty="0">
                <a:solidFill>
                  <a:srgbClr val="0033CC"/>
                </a:solidFill>
              </a:rPr>
              <a:t>: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400" b="1" dirty="0"/>
              <a:t>        </a:t>
            </a:r>
            <a:r>
              <a:rPr lang="en-US" altLang="en-US" sz="2400" b="1" dirty="0" err="1"/>
              <a:t>Hàng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trăm</a:t>
            </a:r>
            <a:r>
              <a:rPr lang="en-US" altLang="en-US" sz="2400" b="1" dirty="0"/>
              <a:t> con </a:t>
            </a:r>
            <a:r>
              <a:rPr lang="en-US" altLang="en-US" sz="2400" b="1" dirty="0" err="1"/>
              <a:t>voi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đang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tiến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về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bãi</a:t>
            </a:r>
            <a:r>
              <a:rPr lang="en-US" altLang="en-US" sz="2400" b="1" dirty="0"/>
              <a:t>. </a:t>
            </a:r>
            <a:r>
              <a:rPr lang="en-US" altLang="en-US" sz="2400" b="1" dirty="0" err="1"/>
              <a:t>Người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các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buôn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làng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kéo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về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nườm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nượp</a:t>
            </a:r>
            <a:r>
              <a:rPr lang="en-US" altLang="en-US" sz="2400" b="1" dirty="0"/>
              <a:t>. </a:t>
            </a:r>
            <a:r>
              <a:rPr lang="en-US" altLang="en-US" sz="2400" b="1" dirty="0" err="1"/>
              <a:t>Mấy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anh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thanh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niên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khua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chiêng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rộn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ràng</a:t>
            </a:r>
            <a:r>
              <a:rPr lang="en-US" altLang="en-US" sz="2400" b="1" dirty="0"/>
              <a:t>. </a:t>
            </a:r>
            <a:r>
              <a:rPr lang="en-US" altLang="en-US" sz="2400" b="1" dirty="0" err="1"/>
              <a:t>Các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bà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đeo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những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vòng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bạc</a:t>
            </a:r>
            <a:r>
              <a:rPr lang="en-US" altLang="en-US" sz="2400" b="1" dirty="0"/>
              <a:t>, </a:t>
            </a:r>
            <a:r>
              <a:rPr lang="en-US" altLang="en-US" sz="2400" b="1" dirty="0" err="1"/>
              <a:t>vòng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vàng</a:t>
            </a:r>
            <a:r>
              <a:rPr lang="en-US" altLang="en-US" sz="2400" b="1" dirty="0"/>
              <a:t>. </a:t>
            </a:r>
            <a:r>
              <a:rPr lang="en-US" altLang="en-US" sz="2400" b="1" dirty="0" err="1"/>
              <a:t>Các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chị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mặc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những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chiếc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váy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thêu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rực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rỡ</a:t>
            </a:r>
            <a:r>
              <a:rPr lang="en-US" altLang="en-US" sz="2400" b="1" dirty="0"/>
              <a:t>. </a:t>
            </a:r>
            <a:r>
              <a:rPr lang="en-US" altLang="en-US" sz="2400" b="1" dirty="0" err="1"/>
              <a:t>Hôm</a:t>
            </a:r>
            <a:r>
              <a:rPr lang="en-US" altLang="en-US" sz="2400" b="1" dirty="0"/>
              <a:t> nay, </a:t>
            </a:r>
            <a:r>
              <a:rPr lang="en-US" altLang="en-US" sz="2400" b="1" dirty="0" err="1"/>
              <a:t>Tây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Nguyên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thật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tưng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bừng</a:t>
            </a:r>
            <a:r>
              <a:rPr lang="en-US" altLang="en-US" sz="2400" b="1" dirty="0"/>
              <a:t>.</a:t>
            </a:r>
          </a:p>
        </p:txBody>
      </p:sp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1122219" y="2621283"/>
            <a:ext cx="11679381" cy="358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</a:pPr>
            <a:r>
              <a:rPr lang="en-US" altLang="en-US" sz="2400" b="1" dirty="0">
                <a:solidFill>
                  <a:srgbClr val="0033CC"/>
                </a:solidFill>
              </a:rPr>
              <a:t>1/ </a:t>
            </a:r>
            <a:r>
              <a:rPr lang="en-US" altLang="en-US" sz="2400" b="1" dirty="0" err="1">
                <a:solidFill>
                  <a:srgbClr val="0033CC"/>
                </a:solidFill>
              </a:rPr>
              <a:t>Tìm</a:t>
            </a:r>
            <a:r>
              <a:rPr lang="en-US" altLang="en-US" sz="2400" b="1" dirty="0">
                <a:solidFill>
                  <a:srgbClr val="0033CC"/>
                </a:solidFill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</a:rPr>
              <a:t>các</a:t>
            </a:r>
            <a:r>
              <a:rPr lang="en-US" altLang="en-US" sz="2400" b="1" dirty="0">
                <a:solidFill>
                  <a:srgbClr val="0033CC"/>
                </a:solidFill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</a:rPr>
              <a:t>câu</a:t>
            </a:r>
            <a:r>
              <a:rPr lang="en-US" altLang="en-US" sz="2400" b="1" dirty="0">
                <a:solidFill>
                  <a:srgbClr val="0033CC"/>
                </a:solidFill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</a:rPr>
              <a:t>kể</a:t>
            </a:r>
            <a:r>
              <a:rPr lang="en-US" altLang="en-US" sz="2400" b="1" dirty="0">
                <a:solidFill>
                  <a:srgbClr val="0033CC"/>
                </a:solidFill>
              </a:rPr>
              <a:t> Ai </a:t>
            </a:r>
            <a:r>
              <a:rPr lang="en-US" altLang="en-US" sz="2400" b="1" dirty="0" err="1">
                <a:solidFill>
                  <a:srgbClr val="0033CC"/>
                </a:solidFill>
              </a:rPr>
              <a:t>làm</a:t>
            </a:r>
            <a:r>
              <a:rPr lang="en-US" altLang="en-US" sz="2400" b="1" dirty="0">
                <a:solidFill>
                  <a:srgbClr val="0033CC"/>
                </a:solidFill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</a:rPr>
              <a:t>gì</a:t>
            </a:r>
            <a:r>
              <a:rPr lang="en-US" altLang="en-US" sz="2400" b="1" dirty="0">
                <a:solidFill>
                  <a:srgbClr val="0033CC"/>
                </a:solidFill>
              </a:rPr>
              <a:t>? </a:t>
            </a:r>
            <a:r>
              <a:rPr lang="en-US" altLang="en-US" sz="2400" b="1" dirty="0" err="1">
                <a:solidFill>
                  <a:srgbClr val="0033CC"/>
                </a:solidFill>
              </a:rPr>
              <a:t>trong</a:t>
            </a:r>
            <a:r>
              <a:rPr lang="en-US" altLang="en-US" sz="2400" b="1" dirty="0">
                <a:solidFill>
                  <a:srgbClr val="0033CC"/>
                </a:solidFill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</a:rPr>
              <a:t>đoạn</a:t>
            </a:r>
            <a:r>
              <a:rPr lang="en-US" altLang="en-US" sz="2400" b="1" dirty="0">
                <a:solidFill>
                  <a:srgbClr val="0033CC"/>
                </a:solidFill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</a:rPr>
              <a:t>văn</a:t>
            </a:r>
            <a:r>
              <a:rPr lang="en-US" altLang="en-US" sz="2400" b="1" dirty="0">
                <a:solidFill>
                  <a:srgbClr val="0033CC"/>
                </a:solidFill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</a:rPr>
              <a:t>trên</a:t>
            </a:r>
            <a:r>
              <a:rPr lang="en-US" altLang="en-US" sz="2400" b="1" dirty="0">
                <a:solidFill>
                  <a:srgbClr val="0033CC"/>
                </a:solidFill>
              </a:rPr>
              <a:t>.</a:t>
            </a:r>
          </a:p>
          <a:p>
            <a:pPr algn="just" eaLnBrk="1" hangingPunct="1">
              <a:spcBef>
                <a:spcPts val="600"/>
              </a:spcBef>
            </a:pPr>
            <a:r>
              <a:rPr lang="en-US" altLang="en-US" sz="2400" b="1" dirty="0">
                <a:solidFill>
                  <a:srgbClr val="0033CC"/>
                </a:solidFill>
              </a:rPr>
              <a:t>2/ </a:t>
            </a:r>
            <a:r>
              <a:rPr lang="en-US" altLang="en-US" sz="2400" b="1" dirty="0" err="1">
                <a:solidFill>
                  <a:srgbClr val="0033CC"/>
                </a:solidFill>
              </a:rPr>
              <a:t>Xác</a:t>
            </a:r>
            <a:r>
              <a:rPr lang="en-US" altLang="en-US" sz="2400" b="1" dirty="0">
                <a:solidFill>
                  <a:srgbClr val="0033CC"/>
                </a:solidFill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</a:rPr>
              <a:t>định</a:t>
            </a:r>
            <a:r>
              <a:rPr lang="en-US" altLang="en-US" sz="2400" b="1" dirty="0">
                <a:solidFill>
                  <a:srgbClr val="0033CC"/>
                </a:solidFill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</a:rPr>
              <a:t>vị</a:t>
            </a:r>
            <a:r>
              <a:rPr lang="en-US" altLang="en-US" sz="2400" b="1" dirty="0">
                <a:solidFill>
                  <a:srgbClr val="0033CC"/>
                </a:solidFill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</a:rPr>
              <a:t>ngữ</a:t>
            </a:r>
            <a:r>
              <a:rPr lang="en-US" altLang="en-US" sz="2400" b="1" dirty="0">
                <a:solidFill>
                  <a:srgbClr val="0033CC"/>
                </a:solidFill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</a:rPr>
              <a:t>trong</a:t>
            </a:r>
            <a:r>
              <a:rPr lang="en-US" altLang="en-US" sz="2400" b="1" dirty="0">
                <a:solidFill>
                  <a:srgbClr val="0033CC"/>
                </a:solidFill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</a:rPr>
              <a:t>mỗi</a:t>
            </a:r>
            <a:r>
              <a:rPr lang="en-US" altLang="en-US" sz="2400" b="1" dirty="0">
                <a:solidFill>
                  <a:srgbClr val="0033CC"/>
                </a:solidFill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</a:rPr>
              <a:t>câu</a:t>
            </a:r>
            <a:r>
              <a:rPr lang="en-US" altLang="en-US" sz="2400" b="1" dirty="0">
                <a:solidFill>
                  <a:srgbClr val="0033CC"/>
                </a:solidFill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</a:rPr>
              <a:t>vừa</a:t>
            </a:r>
            <a:r>
              <a:rPr lang="en-US" altLang="en-US" sz="2400" b="1" dirty="0">
                <a:solidFill>
                  <a:srgbClr val="0033CC"/>
                </a:solidFill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</a:rPr>
              <a:t>tìm</a:t>
            </a:r>
            <a:r>
              <a:rPr lang="en-US" altLang="en-US" sz="2400" b="1" dirty="0">
                <a:solidFill>
                  <a:srgbClr val="0033CC"/>
                </a:solidFill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</a:rPr>
              <a:t>được</a:t>
            </a:r>
            <a:r>
              <a:rPr lang="en-US" altLang="en-US" sz="2400" b="1" dirty="0">
                <a:solidFill>
                  <a:srgbClr val="0033CC"/>
                </a:solidFill>
              </a:rPr>
              <a:t>.</a:t>
            </a:r>
          </a:p>
          <a:p>
            <a:pPr algn="just" eaLnBrk="1" hangingPunct="1">
              <a:spcBef>
                <a:spcPts val="600"/>
              </a:spcBef>
            </a:pPr>
            <a:r>
              <a:rPr lang="en-US" altLang="en-US" sz="2400" b="1" dirty="0">
                <a:solidFill>
                  <a:srgbClr val="0033CC"/>
                </a:solidFill>
              </a:rPr>
              <a:t>3/ </a:t>
            </a:r>
            <a:r>
              <a:rPr lang="en-US" altLang="en-US" sz="2400" b="1" dirty="0" err="1">
                <a:solidFill>
                  <a:srgbClr val="0033CC"/>
                </a:solidFill>
              </a:rPr>
              <a:t>Nêu</a:t>
            </a:r>
            <a:r>
              <a:rPr lang="en-US" altLang="en-US" sz="2400" b="1" dirty="0">
                <a:solidFill>
                  <a:srgbClr val="0033CC"/>
                </a:solidFill>
              </a:rPr>
              <a:t> ý </a:t>
            </a:r>
            <a:r>
              <a:rPr lang="en-US" altLang="en-US" sz="2400" b="1" dirty="0" err="1">
                <a:solidFill>
                  <a:srgbClr val="0033CC"/>
                </a:solidFill>
              </a:rPr>
              <a:t>nghĩa</a:t>
            </a:r>
            <a:r>
              <a:rPr lang="en-US" altLang="en-US" sz="2400" b="1" dirty="0">
                <a:solidFill>
                  <a:srgbClr val="0033CC"/>
                </a:solidFill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</a:rPr>
              <a:t>của</a:t>
            </a:r>
            <a:r>
              <a:rPr lang="en-US" altLang="en-US" sz="2400" b="1" dirty="0">
                <a:solidFill>
                  <a:srgbClr val="0033CC"/>
                </a:solidFill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</a:rPr>
              <a:t>vị</a:t>
            </a:r>
            <a:r>
              <a:rPr lang="en-US" altLang="en-US" sz="2400" b="1" dirty="0">
                <a:solidFill>
                  <a:srgbClr val="0033CC"/>
                </a:solidFill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</a:rPr>
              <a:t>ngữ</a:t>
            </a:r>
            <a:r>
              <a:rPr lang="en-US" altLang="en-US" sz="2400" b="1" dirty="0">
                <a:solidFill>
                  <a:srgbClr val="0033CC"/>
                </a:solidFill>
              </a:rPr>
              <a:t>.</a:t>
            </a:r>
          </a:p>
          <a:p>
            <a:pPr algn="just" eaLnBrk="1" hangingPunct="1">
              <a:spcBef>
                <a:spcPts val="600"/>
              </a:spcBef>
            </a:pPr>
            <a:r>
              <a:rPr lang="en-US" altLang="en-US" sz="2400" b="1" dirty="0">
                <a:solidFill>
                  <a:srgbClr val="0033CC"/>
                </a:solidFill>
              </a:rPr>
              <a:t>4/ Cho </a:t>
            </a:r>
            <a:r>
              <a:rPr lang="en-US" altLang="en-US" sz="2400" b="1" dirty="0" err="1">
                <a:solidFill>
                  <a:srgbClr val="0033CC"/>
                </a:solidFill>
              </a:rPr>
              <a:t>biết</a:t>
            </a:r>
            <a:r>
              <a:rPr lang="en-US" altLang="en-US" sz="2400" b="1" dirty="0">
                <a:solidFill>
                  <a:srgbClr val="0033CC"/>
                </a:solidFill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</a:rPr>
              <a:t>vị</a:t>
            </a:r>
            <a:r>
              <a:rPr lang="en-US" altLang="en-US" sz="2400" b="1" dirty="0">
                <a:solidFill>
                  <a:srgbClr val="0033CC"/>
                </a:solidFill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</a:rPr>
              <a:t>ngữ</a:t>
            </a:r>
            <a:r>
              <a:rPr lang="en-US" altLang="en-US" sz="2400" b="1" dirty="0">
                <a:solidFill>
                  <a:srgbClr val="0033CC"/>
                </a:solidFill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</a:rPr>
              <a:t>của</a:t>
            </a:r>
            <a:r>
              <a:rPr lang="en-US" altLang="en-US" sz="2400" b="1" dirty="0">
                <a:solidFill>
                  <a:srgbClr val="0033CC"/>
                </a:solidFill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</a:rPr>
              <a:t>các</a:t>
            </a:r>
            <a:r>
              <a:rPr lang="en-US" altLang="en-US" sz="2400" b="1" dirty="0">
                <a:solidFill>
                  <a:srgbClr val="0033CC"/>
                </a:solidFill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</a:rPr>
              <a:t>câu</a:t>
            </a:r>
            <a:r>
              <a:rPr lang="en-US" altLang="en-US" sz="2400" b="1" dirty="0">
                <a:solidFill>
                  <a:srgbClr val="0033CC"/>
                </a:solidFill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</a:rPr>
              <a:t>trên</a:t>
            </a:r>
            <a:r>
              <a:rPr lang="en-US" altLang="en-US" sz="2400" b="1" dirty="0">
                <a:solidFill>
                  <a:srgbClr val="0033CC"/>
                </a:solidFill>
              </a:rPr>
              <a:t> do </a:t>
            </a:r>
            <a:r>
              <a:rPr lang="en-US" altLang="en-US" sz="2400" b="1" dirty="0" err="1">
                <a:solidFill>
                  <a:srgbClr val="0033CC"/>
                </a:solidFill>
              </a:rPr>
              <a:t>loại</a:t>
            </a:r>
            <a:r>
              <a:rPr lang="en-US" altLang="en-US" sz="2400" b="1" dirty="0">
                <a:solidFill>
                  <a:srgbClr val="0033CC"/>
                </a:solidFill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</a:rPr>
              <a:t>từ</a:t>
            </a:r>
            <a:r>
              <a:rPr lang="en-US" altLang="en-US" sz="2400" b="1" dirty="0">
                <a:solidFill>
                  <a:srgbClr val="0033CC"/>
                </a:solidFill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</a:rPr>
              <a:t>ngữ</a:t>
            </a:r>
            <a:r>
              <a:rPr lang="en-US" altLang="en-US" sz="2400" b="1" dirty="0">
                <a:solidFill>
                  <a:srgbClr val="0033CC"/>
                </a:solidFill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</a:rPr>
              <a:t>nào</a:t>
            </a:r>
            <a:r>
              <a:rPr lang="en-US" altLang="en-US" sz="2400" b="1" dirty="0">
                <a:solidFill>
                  <a:srgbClr val="0033CC"/>
                </a:solidFill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</a:rPr>
              <a:t>tạo</a:t>
            </a:r>
            <a:r>
              <a:rPr lang="en-US" altLang="en-US" sz="2400" b="1" dirty="0">
                <a:solidFill>
                  <a:srgbClr val="0033CC"/>
                </a:solidFill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</a:rPr>
              <a:t>thành</a:t>
            </a:r>
            <a:r>
              <a:rPr lang="en-US" altLang="en-US" sz="2400" b="1" dirty="0">
                <a:solidFill>
                  <a:srgbClr val="0033CC"/>
                </a:solidFill>
              </a:rPr>
              <a:t>.</a:t>
            </a:r>
          </a:p>
          <a:p>
            <a:pPr algn="just" eaLnBrk="1" hangingPunct="1">
              <a:spcBef>
                <a:spcPts val="600"/>
              </a:spcBef>
            </a:pPr>
            <a:r>
              <a:rPr lang="en-US" altLang="en-US" sz="2400" b="1" dirty="0">
                <a:solidFill>
                  <a:srgbClr val="0033CC"/>
                </a:solidFill>
              </a:rPr>
              <a:t>    </a:t>
            </a:r>
            <a:r>
              <a:rPr lang="en-US" altLang="en-US" sz="2400" b="1" dirty="0" err="1">
                <a:solidFill>
                  <a:srgbClr val="FF0000"/>
                </a:solidFill>
              </a:rPr>
              <a:t>Chọn</a:t>
            </a:r>
            <a:r>
              <a:rPr lang="en-US" altLang="en-US" sz="2400" b="1" dirty="0">
                <a:solidFill>
                  <a:srgbClr val="FF0000"/>
                </a:solidFill>
              </a:rPr>
              <a:t> ý </a:t>
            </a:r>
            <a:r>
              <a:rPr lang="en-US" altLang="en-US" sz="2400" b="1" dirty="0" err="1">
                <a:solidFill>
                  <a:srgbClr val="FF0000"/>
                </a:solidFill>
              </a:rPr>
              <a:t>đúng</a:t>
            </a:r>
            <a:r>
              <a:rPr lang="en-US" altLang="en-US" sz="2400" b="1" dirty="0">
                <a:solidFill>
                  <a:srgbClr val="FF0000"/>
                </a:solidFill>
              </a:rPr>
              <a:t>:</a:t>
            </a:r>
          </a:p>
          <a:p>
            <a:pPr algn="just" eaLnBrk="1" hangingPunct="1">
              <a:spcBef>
                <a:spcPts val="600"/>
              </a:spcBef>
            </a:pPr>
            <a:r>
              <a:rPr lang="en-US" altLang="en-US" sz="2400" b="1" dirty="0">
                <a:solidFill>
                  <a:srgbClr val="0033CC"/>
                </a:solidFill>
              </a:rPr>
              <a:t>a/ Do </a:t>
            </a:r>
            <a:r>
              <a:rPr lang="en-US" altLang="en-US" sz="2400" b="1" dirty="0" err="1">
                <a:solidFill>
                  <a:srgbClr val="0033CC"/>
                </a:solidFill>
              </a:rPr>
              <a:t>danh</a:t>
            </a:r>
            <a:r>
              <a:rPr lang="en-US" altLang="en-US" sz="2400" b="1" dirty="0">
                <a:solidFill>
                  <a:srgbClr val="0033CC"/>
                </a:solidFill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</a:rPr>
              <a:t>từ</a:t>
            </a:r>
            <a:r>
              <a:rPr lang="en-US" altLang="en-US" sz="2400" b="1" dirty="0">
                <a:solidFill>
                  <a:srgbClr val="0033CC"/>
                </a:solidFill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</a:rPr>
              <a:t>và</a:t>
            </a:r>
            <a:r>
              <a:rPr lang="en-US" altLang="en-US" sz="2400" b="1" dirty="0">
                <a:solidFill>
                  <a:srgbClr val="0033CC"/>
                </a:solidFill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</a:rPr>
              <a:t>các</a:t>
            </a:r>
            <a:r>
              <a:rPr lang="en-US" altLang="en-US" sz="2400" b="1" dirty="0">
                <a:solidFill>
                  <a:srgbClr val="0033CC"/>
                </a:solidFill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</a:rPr>
              <a:t>từ</a:t>
            </a:r>
            <a:r>
              <a:rPr lang="en-US" altLang="en-US" sz="2400" b="1" dirty="0">
                <a:solidFill>
                  <a:srgbClr val="0033CC"/>
                </a:solidFill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</a:rPr>
              <a:t>kèm</a:t>
            </a:r>
            <a:r>
              <a:rPr lang="en-US" altLang="en-US" sz="2400" b="1" dirty="0">
                <a:solidFill>
                  <a:srgbClr val="0033CC"/>
                </a:solidFill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</a:rPr>
              <a:t>theo</a:t>
            </a:r>
            <a:r>
              <a:rPr lang="en-US" altLang="en-US" sz="2400" b="1" dirty="0">
                <a:solidFill>
                  <a:srgbClr val="0033CC"/>
                </a:solidFill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</a:rPr>
              <a:t>nó</a:t>
            </a:r>
            <a:r>
              <a:rPr lang="en-US" altLang="en-US" sz="2400" b="1" dirty="0">
                <a:solidFill>
                  <a:srgbClr val="0033CC"/>
                </a:solidFill>
              </a:rPr>
              <a:t> ( </a:t>
            </a:r>
            <a:r>
              <a:rPr lang="en-US" altLang="en-US" sz="2400" b="1" dirty="0" err="1">
                <a:solidFill>
                  <a:srgbClr val="0033CC"/>
                </a:solidFill>
              </a:rPr>
              <a:t>cụm</a:t>
            </a:r>
            <a:r>
              <a:rPr lang="en-US" altLang="en-US" sz="2400" b="1" dirty="0">
                <a:solidFill>
                  <a:srgbClr val="0033CC"/>
                </a:solidFill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</a:rPr>
              <a:t>danh</a:t>
            </a:r>
            <a:r>
              <a:rPr lang="en-US" altLang="en-US" sz="2400" b="1" dirty="0">
                <a:solidFill>
                  <a:srgbClr val="0033CC"/>
                </a:solidFill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</a:rPr>
              <a:t>từ</a:t>
            </a:r>
            <a:r>
              <a:rPr lang="en-US" altLang="en-US" sz="2400" b="1" dirty="0">
                <a:solidFill>
                  <a:srgbClr val="0033CC"/>
                </a:solidFill>
              </a:rPr>
              <a:t>) </a:t>
            </a:r>
            <a:r>
              <a:rPr lang="en-US" altLang="en-US" sz="2400" b="1" dirty="0" err="1">
                <a:solidFill>
                  <a:srgbClr val="0033CC"/>
                </a:solidFill>
              </a:rPr>
              <a:t>tạo</a:t>
            </a:r>
            <a:r>
              <a:rPr lang="en-US" altLang="en-US" sz="2400" b="1" dirty="0">
                <a:solidFill>
                  <a:srgbClr val="0033CC"/>
                </a:solidFill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</a:rPr>
              <a:t>thành</a:t>
            </a:r>
            <a:r>
              <a:rPr lang="en-US" altLang="en-US" sz="2400" b="1" dirty="0">
                <a:solidFill>
                  <a:srgbClr val="0033CC"/>
                </a:solidFill>
              </a:rPr>
              <a:t>;</a:t>
            </a:r>
          </a:p>
          <a:p>
            <a:pPr algn="just" eaLnBrk="1" hangingPunct="1">
              <a:spcBef>
                <a:spcPts val="600"/>
              </a:spcBef>
            </a:pPr>
            <a:r>
              <a:rPr lang="en-US" altLang="en-US" sz="2400" b="1" dirty="0">
                <a:solidFill>
                  <a:srgbClr val="0033CC"/>
                </a:solidFill>
              </a:rPr>
              <a:t>b/ Do </a:t>
            </a:r>
            <a:r>
              <a:rPr lang="en-US" altLang="en-US" sz="2400" b="1" dirty="0" err="1">
                <a:solidFill>
                  <a:srgbClr val="0033CC"/>
                </a:solidFill>
              </a:rPr>
              <a:t>động</a:t>
            </a:r>
            <a:r>
              <a:rPr lang="en-US" altLang="en-US" sz="2400" b="1" dirty="0">
                <a:solidFill>
                  <a:srgbClr val="0033CC"/>
                </a:solidFill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</a:rPr>
              <a:t>từ</a:t>
            </a:r>
            <a:r>
              <a:rPr lang="en-US" altLang="en-US" sz="2400" b="1" dirty="0">
                <a:solidFill>
                  <a:srgbClr val="0033CC"/>
                </a:solidFill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</a:rPr>
              <a:t>và</a:t>
            </a:r>
            <a:r>
              <a:rPr lang="en-US" altLang="en-US" sz="2400" b="1" dirty="0">
                <a:solidFill>
                  <a:srgbClr val="0033CC"/>
                </a:solidFill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</a:rPr>
              <a:t>các</a:t>
            </a:r>
            <a:r>
              <a:rPr lang="en-US" altLang="en-US" sz="2400" b="1" dirty="0">
                <a:solidFill>
                  <a:srgbClr val="0033CC"/>
                </a:solidFill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</a:rPr>
              <a:t>từ</a:t>
            </a:r>
            <a:r>
              <a:rPr lang="en-US" altLang="en-US" sz="2400" b="1" dirty="0">
                <a:solidFill>
                  <a:srgbClr val="0033CC"/>
                </a:solidFill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</a:rPr>
              <a:t>kèm</a:t>
            </a:r>
            <a:r>
              <a:rPr lang="en-US" altLang="en-US" sz="2400" b="1" dirty="0">
                <a:solidFill>
                  <a:srgbClr val="0033CC"/>
                </a:solidFill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</a:rPr>
              <a:t>theo</a:t>
            </a:r>
            <a:r>
              <a:rPr lang="en-US" altLang="en-US" sz="2400" b="1" dirty="0">
                <a:solidFill>
                  <a:srgbClr val="0033CC"/>
                </a:solidFill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</a:rPr>
              <a:t>nó</a:t>
            </a:r>
            <a:r>
              <a:rPr lang="en-US" altLang="en-US" sz="2400" b="1" dirty="0">
                <a:solidFill>
                  <a:srgbClr val="0033CC"/>
                </a:solidFill>
              </a:rPr>
              <a:t> ( </a:t>
            </a:r>
            <a:r>
              <a:rPr lang="en-US" altLang="en-US" sz="2400" b="1" dirty="0" err="1">
                <a:solidFill>
                  <a:srgbClr val="0033CC"/>
                </a:solidFill>
              </a:rPr>
              <a:t>cụm</a:t>
            </a:r>
            <a:r>
              <a:rPr lang="en-US" altLang="en-US" sz="2400" b="1" dirty="0">
                <a:solidFill>
                  <a:srgbClr val="0033CC"/>
                </a:solidFill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</a:rPr>
              <a:t>động</a:t>
            </a:r>
            <a:r>
              <a:rPr lang="en-US" altLang="en-US" sz="2400" b="1" dirty="0">
                <a:solidFill>
                  <a:srgbClr val="0033CC"/>
                </a:solidFill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</a:rPr>
              <a:t>từ</a:t>
            </a:r>
            <a:r>
              <a:rPr lang="en-US" altLang="en-US" sz="2400" b="1" dirty="0">
                <a:solidFill>
                  <a:srgbClr val="0033CC"/>
                </a:solidFill>
              </a:rPr>
              <a:t>) </a:t>
            </a:r>
            <a:r>
              <a:rPr lang="en-US" altLang="en-US" sz="2400" b="1" dirty="0" err="1">
                <a:solidFill>
                  <a:srgbClr val="0033CC"/>
                </a:solidFill>
              </a:rPr>
              <a:t>tạo</a:t>
            </a:r>
            <a:r>
              <a:rPr lang="en-US" altLang="en-US" sz="2400" b="1" dirty="0">
                <a:solidFill>
                  <a:srgbClr val="0033CC"/>
                </a:solidFill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</a:rPr>
              <a:t>thành</a:t>
            </a:r>
            <a:r>
              <a:rPr lang="en-US" altLang="en-US" sz="2400" b="1" dirty="0">
                <a:solidFill>
                  <a:srgbClr val="0033CC"/>
                </a:solidFill>
              </a:rPr>
              <a:t>;</a:t>
            </a:r>
          </a:p>
          <a:p>
            <a:pPr algn="just" eaLnBrk="1" hangingPunct="1">
              <a:spcBef>
                <a:spcPts val="600"/>
              </a:spcBef>
            </a:pPr>
            <a:r>
              <a:rPr lang="en-US" altLang="en-US" sz="2400" b="1" dirty="0">
                <a:solidFill>
                  <a:srgbClr val="0033CC"/>
                </a:solidFill>
              </a:rPr>
              <a:t>c/ Do </a:t>
            </a:r>
            <a:r>
              <a:rPr lang="en-US" altLang="en-US" sz="2400" b="1" dirty="0" err="1">
                <a:solidFill>
                  <a:srgbClr val="0033CC"/>
                </a:solidFill>
              </a:rPr>
              <a:t>tính</a:t>
            </a:r>
            <a:r>
              <a:rPr lang="en-US" altLang="en-US" sz="2400" b="1" dirty="0">
                <a:solidFill>
                  <a:srgbClr val="0033CC"/>
                </a:solidFill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</a:rPr>
              <a:t>từ</a:t>
            </a:r>
            <a:r>
              <a:rPr lang="en-US" altLang="en-US" sz="2400" b="1" dirty="0">
                <a:solidFill>
                  <a:srgbClr val="0033CC"/>
                </a:solidFill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</a:rPr>
              <a:t>và</a:t>
            </a:r>
            <a:r>
              <a:rPr lang="en-US" altLang="en-US" sz="2400" b="1" dirty="0">
                <a:solidFill>
                  <a:srgbClr val="0033CC"/>
                </a:solidFill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</a:rPr>
              <a:t>các</a:t>
            </a:r>
            <a:r>
              <a:rPr lang="en-US" altLang="en-US" sz="2400" b="1" dirty="0">
                <a:solidFill>
                  <a:srgbClr val="0033CC"/>
                </a:solidFill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</a:rPr>
              <a:t>từ</a:t>
            </a:r>
            <a:r>
              <a:rPr lang="en-US" altLang="en-US" sz="2400" b="1" dirty="0">
                <a:solidFill>
                  <a:srgbClr val="0033CC"/>
                </a:solidFill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</a:rPr>
              <a:t>kèm</a:t>
            </a:r>
            <a:r>
              <a:rPr lang="en-US" altLang="en-US" sz="2400" b="1" dirty="0">
                <a:solidFill>
                  <a:srgbClr val="0033CC"/>
                </a:solidFill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</a:rPr>
              <a:t>theo</a:t>
            </a:r>
            <a:r>
              <a:rPr lang="en-US" altLang="en-US" sz="2400" b="1" dirty="0">
                <a:solidFill>
                  <a:srgbClr val="0033CC"/>
                </a:solidFill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</a:rPr>
              <a:t>nó</a:t>
            </a:r>
            <a:r>
              <a:rPr lang="en-US" altLang="en-US" sz="2400" b="1" dirty="0">
                <a:solidFill>
                  <a:srgbClr val="0033CC"/>
                </a:solidFill>
              </a:rPr>
              <a:t> (</a:t>
            </a:r>
            <a:r>
              <a:rPr lang="en-US" altLang="en-US" sz="2400" b="1" dirty="0" err="1">
                <a:solidFill>
                  <a:srgbClr val="0033CC"/>
                </a:solidFill>
              </a:rPr>
              <a:t>cụm</a:t>
            </a:r>
            <a:r>
              <a:rPr lang="en-US" altLang="en-US" sz="2400" b="1" dirty="0">
                <a:solidFill>
                  <a:srgbClr val="0033CC"/>
                </a:solidFill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</a:rPr>
              <a:t>tính</a:t>
            </a:r>
            <a:r>
              <a:rPr lang="en-US" altLang="en-US" sz="2400" b="1" dirty="0">
                <a:solidFill>
                  <a:srgbClr val="0033CC"/>
                </a:solidFill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</a:rPr>
              <a:t>từ</a:t>
            </a:r>
            <a:r>
              <a:rPr lang="en-US" altLang="en-US" sz="2400" b="1" dirty="0">
                <a:solidFill>
                  <a:srgbClr val="0033CC"/>
                </a:solidFill>
              </a:rPr>
              <a:t>) </a:t>
            </a:r>
            <a:r>
              <a:rPr lang="en-US" altLang="en-US" sz="2400" b="1" dirty="0" err="1">
                <a:solidFill>
                  <a:srgbClr val="0033CC"/>
                </a:solidFill>
              </a:rPr>
              <a:t>tạo</a:t>
            </a:r>
            <a:r>
              <a:rPr lang="en-US" altLang="en-US" sz="2400" b="1" dirty="0">
                <a:solidFill>
                  <a:srgbClr val="0033CC"/>
                </a:solidFill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</a:rPr>
              <a:t>thành</a:t>
            </a:r>
            <a:r>
              <a:rPr lang="en-US" altLang="en-US" sz="2400" b="1" dirty="0">
                <a:solidFill>
                  <a:srgbClr val="0033CC"/>
                </a:solidFill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168409646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803525" y="874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332509" y="1406236"/>
            <a:ext cx="11374582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33CC"/>
                </a:solidFill>
              </a:rPr>
              <a:t>1/ </a:t>
            </a:r>
            <a:r>
              <a:rPr lang="en-US" altLang="en-US" sz="2400" b="1" dirty="0" err="1">
                <a:solidFill>
                  <a:srgbClr val="0033CC"/>
                </a:solidFill>
              </a:rPr>
              <a:t>Các</a:t>
            </a:r>
            <a:r>
              <a:rPr lang="en-US" altLang="en-US" sz="2400" b="1" dirty="0">
                <a:solidFill>
                  <a:srgbClr val="0033CC"/>
                </a:solidFill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</a:rPr>
              <a:t>câu</a:t>
            </a:r>
            <a:r>
              <a:rPr lang="en-US" altLang="en-US" sz="2400" b="1" dirty="0">
                <a:solidFill>
                  <a:srgbClr val="0033CC"/>
                </a:solidFill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</a:rPr>
              <a:t>kể</a:t>
            </a:r>
            <a:r>
              <a:rPr lang="en-US" altLang="en-US" sz="2400" b="1" dirty="0">
                <a:solidFill>
                  <a:srgbClr val="0033CC"/>
                </a:solidFill>
              </a:rPr>
              <a:t> </a:t>
            </a:r>
            <a:r>
              <a:rPr lang="en-US" altLang="en-US" sz="2400" b="1" i="1" dirty="0">
                <a:solidFill>
                  <a:srgbClr val="0033CC"/>
                </a:solidFill>
              </a:rPr>
              <a:t>Ai </a:t>
            </a:r>
            <a:r>
              <a:rPr lang="en-US" altLang="en-US" sz="2400" b="1" i="1" dirty="0" err="1">
                <a:solidFill>
                  <a:srgbClr val="0033CC"/>
                </a:solidFill>
              </a:rPr>
              <a:t>làm</a:t>
            </a:r>
            <a:r>
              <a:rPr lang="en-US" altLang="en-US" sz="2400" b="1" i="1" dirty="0">
                <a:solidFill>
                  <a:srgbClr val="0033CC"/>
                </a:solidFill>
              </a:rPr>
              <a:t> </a:t>
            </a:r>
            <a:r>
              <a:rPr lang="en-US" altLang="en-US" sz="2400" b="1" i="1" dirty="0" err="1">
                <a:solidFill>
                  <a:srgbClr val="0033CC"/>
                </a:solidFill>
              </a:rPr>
              <a:t>gì</a:t>
            </a:r>
            <a:r>
              <a:rPr lang="en-US" altLang="en-US" sz="2400" b="1" dirty="0">
                <a:solidFill>
                  <a:srgbClr val="0033CC"/>
                </a:solidFill>
              </a:rPr>
              <a:t> ? </a:t>
            </a:r>
            <a:r>
              <a:rPr lang="en-US" altLang="en-US" sz="2400" b="1" dirty="0" err="1">
                <a:solidFill>
                  <a:srgbClr val="0033CC"/>
                </a:solidFill>
              </a:rPr>
              <a:t>trong</a:t>
            </a:r>
            <a:r>
              <a:rPr lang="en-US" altLang="en-US" sz="2400" b="1" dirty="0">
                <a:solidFill>
                  <a:srgbClr val="0033CC"/>
                </a:solidFill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</a:rPr>
              <a:t>đoạn</a:t>
            </a:r>
            <a:r>
              <a:rPr lang="en-US" altLang="en-US" sz="2400" b="1" dirty="0">
                <a:solidFill>
                  <a:srgbClr val="0033CC"/>
                </a:solidFill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</a:rPr>
              <a:t>văn</a:t>
            </a:r>
            <a:r>
              <a:rPr lang="en-US" altLang="en-US" sz="2400" b="1" dirty="0">
                <a:solidFill>
                  <a:srgbClr val="0033CC"/>
                </a:solidFill>
              </a:rPr>
              <a:t>:</a:t>
            </a: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b="1" dirty="0"/>
              <a:t>        </a:t>
            </a:r>
            <a:r>
              <a:rPr lang="en-US" altLang="en-US" sz="2800" b="1" dirty="0" err="1"/>
              <a:t>Hàng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trăm</a:t>
            </a:r>
            <a:r>
              <a:rPr lang="en-US" altLang="en-US" sz="2800" b="1" dirty="0"/>
              <a:t> con </a:t>
            </a:r>
            <a:r>
              <a:rPr lang="en-US" altLang="en-US" sz="2800" b="1" dirty="0" err="1"/>
              <a:t>voi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đang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tiến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về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bãi</a:t>
            </a:r>
            <a:r>
              <a:rPr lang="en-US" altLang="en-US" sz="2800" b="1" dirty="0"/>
              <a:t>. </a:t>
            </a:r>
            <a:r>
              <a:rPr lang="en-US" altLang="en-US" sz="2800" b="1" dirty="0" err="1"/>
              <a:t>Người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các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buôn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làng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kéo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về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nườm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nượp</a:t>
            </a:r>
            <a:r>
              <a:rPr lang="en-US" altLang="en-US" sz="2800" b="1" dirty="0"/>
              <a:t>. </a:t>
            </a:r>
            <a:r>
              <a:rPr lang="en-US" altLang="en-US" sz="2800" b="1" dirty="0" err="1"/>
              <a:t>Mấy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anh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thanh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niên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khua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chiêng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rộn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ràng</a:t>
            </a:r>
            <a:r>
              <a:rPr lang="en-US" altLang="en-US" sz="2800" b="1" dirty="0"/>
              <a:t>. </a:t>
            </a:r>
            <a:r>
              <a:rPr lang="en-US" altLang="en-US" sz="2800" b="1" dirty="0" err="1"/>
              <a:t>Các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bà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đeo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những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vòng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bạc</a:t>
            </a:r>
            <a:r>
              <a:rPr lang="en-US" altLang="en-US" sz="2800" b="1" dirty="0"/>
              <a:t>, </a:t>
            </a:r>
            <a:r>
              <a:rPr lang="en-US" altLang="en-US" sz="2800" b="1" dirty="0" err="1"/>
              <a:t>vòng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vàng</a:t>
            </a:r>
            <a:r>
              <a:rPr lang="en-US" altLang="en-US" sz="2800" b="1" dirty="0"/>
              <a:t>. </a:t>
            </a:r>
            <a:r>
              <a:rPr lang="en-US" altLang="en-US" sz="2800" b="1" dirty="0" err="1"/>
              <a:t>Các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chị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mặc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những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chiếc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váy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thêu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rực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rỡ</a:t>
            </a:r>
            <a:r>
              <a:rPr lang="en-US" altLang="en-US" sz="2800" b="1" dirty="0"/>
              <a:t>. </a:t>
            </a:r>
            <a:r>
              <a:rPr lang="en-US" altLang="en-US" sz="2800" b="1" dirty="0" err="1"/>
              <a:t>Hôm</a:t>
            </a:r>
            <a:r>
              <a:rPr lang="en-US" altLang="en-US" sz="2800" b="1" dirty="0"/>
              <a:t> nay, </a:t>
            </a:r>
            <a:r>
              <a:rPr lang="en-US" altLang="en-US" sz="2800" b="1" dirty="0" err="1"/>
              <a:t>Tây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Nguyên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thật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tưng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bừng</a:t>
            </a:r>
            <a:r>
              <a:rPr lang="en-US" altLang="en-US" sz="2800" b="1" dirty="0"/>
              <a:t>.</a:t>
            </a:r>
          </a:p>
          <a:p>
            <a:pPr algn="just" eaLnBrk="1" hangingPunct="1">
              <a:spcBef>
                <a:spcPct val="50000"/>
              </a:spcBef>
            </a:pPr>
            <a:endParaRPr lang="en-US" altLang="en-US" sz="2800" b="1" i="1" dirty="0"/>
          </a:p>
        </p:txBody>
      </p:sp>
      <p:sp>
        <p:nvSpPr>
          <p:cNvPr id="40978" name="Line 18"/>
          <p:cNvSpPr>
            <a:spLocks noChangeShapeType="1"/>
          </p:cNvSpPr>
          <p:nvPr/>
        </p:nvSpPr>
        <p:spPr bwMode="auto">
          <a:xfrm>
            <a:off x="3255818" y="3352800"/>
            <a:ext cx="6954982" cy="781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2" name="Line 22"/>
          <p:cNvSpPr>
            <a:spLocks noChangeShapeType="1"/>
          </p:cNvSpPr>
          <p:nvPr/>
        </p:nvSpPr>
        <p:spPr bwMode="auto">
          <a:xfrm flipV="1">
            <a:off x="1115290" y="2647998"/>
            <a:ext cx="5992091" cy="2592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3" name="Line 23"/>
          <p:cNvSpPr>
            <a:spLocks noChangeShapeType="1"/>
          </p:cNvSpPr>
          <p:nvPr/>
        </p:nvSpPr>
        <p:spPr bwMode="auto">
          <a:xfrm flipV="1">
            <a:off x="477981" y="3352800"/>
            <a:ext cx="2509694" cy="781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4" name="Line 24"/>
          <p:cNvSpPr>
            <a:spLocks noChangeShapeType="1"/>
          </p:cNvSpPr>
          <p:nvPr/>
        </p:nvSpPr>
        <p:spPr bwMode="auto">
          <a:xfrm>
            <a:off x="7387937" y="2634143"/>
            <a:ext cx="4274126" cy="1385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104078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7" grpId="0"/>
      <p:bldP spid="40978" grpId="0" animBg="1"/>
      <p:bldP spid="40982" grpId="0" animBg="1"/>
      <p:bldP spid="40983" grpId="0" animBg="1"/>
      <p:bldP spid="4098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191491" y="366714"/>
            <a:ext cx="845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Xác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vừa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447800" y="1321812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/>
              <a:t>1</a:t>
            </a:r>
            <a:r>
              <a:rPr lang="en-US" altLang="en-US" sz="2400" b="1" dirty="0"/>
              <a:t>: </a:t>
            </a:r>
            <a:r>
              <a:rPr lang="en-US" altLang="en-US" sz="2800" b="1" dirty="0" err="1"/>
              <a:t>Hàng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trăm</a:t>
            </a:r>
            <a:r>
              <a:rPr lang="en-US" altLang="en-US" sz="2800" b="1" dirty="0"/>
              <a:t> con </a:t>
            </a:r>
            <a:r>
              <a:rPr lang="en-US" altLang="en-US" sz="2800" b="1" dirty="0" err="1"/>
              <a:t>voi</a:t>
            </a:r>
            <a:r>
              <a:rPr lang="en-US" altLang="en-US" sz="2800" b="1" dirty="0"/>
              <a:t>  </a:t>
            </a:r>
            <a:r>
              <a:rPr lang="en-US" altLang="en-US" sz="2800" b="1" dirty="0" err="1"/>
              <a:t>đang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tiến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về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bãi</a:t>
            </a:r>
            <a:r>
              <a:rPr lang="en-US" altLang="en-US" sz="2800" b="1" dirty="0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/>
              <a:t> 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447800" y="2493387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2</a:t>
            </a:r>
            <a:r>
              <a:rPr lang="en-US" altLang="en-US" sz="2800" b="1" dirty="0">
                <a:latin typeface="Times New Roman" panose="02020603050405020304" pitchFamily="18" charset="0"/>
              </a:rPr>
              <a:t>: </a:t>
            </a:r>
            <a:r>
              <a:rPr lang="en-US" altLang="en-US" sz="2800" b="1" dirty="0" err="1"/>
              <a:t>Người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các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buôn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làng</a:t>
            </a:r>
            <a:r>
              <a:rPr lang="en-US" altLang="en-US" sz="2800" b="1" dirty="0"/>
              <a:t>  </a:t>
            </a:r>
            <a:r>
              <a:rPr lang="en-US" altLang="en-US" sz="2800" b="1" dirty="0" err="1"/>
              <a:t>kéo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về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nườm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nượp</a:t>
            </a:r>
            <a:r>
              <a:rPr lang="en-US" altLang="en-US" sz="2800" b="1" dirty="0"/>
              <a:t>.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330036" y="3839369"/>
            <a:ext cx="8763000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3</a:t>
            </a:r>
            <a:r>
              <a:rPr lang="en-US" altLang="en-US" sz="2800" b="1" dirty="0">
                <a:latin typeface="Times New Roman" panose="02020603050405020304" pitchFamily="18" charset="0"/>
              </a:rPr>
              <a:t>: </a:t>
            </a:r>
            <a:r>
              <a:rPr lang="en-US" altLang="en-US" sz="2800" b="1" dirty="0" err="1"/>
              <a:t>Mấy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anh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thanh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niên</a:t>
            </a:r>
            <a:r>
              <a:rPr lang="en-US" altLang="en-US" sz="2800" b="1" dirty="0"/>
              <a:t>  </a:t>
            </a:r>
            <a:r>
              <a:rPr lang="en-US" altLang="en-US" sz="2800" b="1" dirty="0" err="1"/>
              <a:t>khua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chiêng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rộn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ràng</a:t>
            </a:r>
            <a:r>
              <a:rPr lang="en-US" altLang="en-US" sz="2800" b="1" dirty="0"/>
              <a:t>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>
            <a:off x="6019800" y="1910702"/>
            <a:ext cx="2590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6449291" y="3035952"/>
            <a:ext cx="3200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6858000" y="1981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VN</a:t>
            </a:r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1191491" y="4765351"/>
            <a:ext cx="708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Nêu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5382" name="Text Box 22"/>
          <p:cNvSpPr txBox="1">
            <a:spLocks noChangeArrowheads="1"/>
          </p:cNvSpPr>
          <p:nvPr/>
        </p:nvSpPr>
        <p:spPr bwMode="auto">
          <a:xfrm>
            <a:off x="848591" y="534088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Ai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? 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nêu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5383" name="Line 23"/>
          <p:cNvSpPr>
            <a:spLocks noChangeShapeType="1"/>
          </p:cNvSpPr>
          <p:nvPr/>
        </p:nvSpPr>
        <p:spPr bwMode="auto">
          <a:xfrm flipH="1">
            <a:off x="5818909" y="1377302"/>
            <a:ext cx="76200" cy="533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4" name="Line 24"/>
          <p:cNvSpPr>
            <a:spLocks noChangeShapeType="1"/>
          </p:cNvSpPr>
          <p:nvPr/>
        </p:nvSpPr>
        <p:spPr bwMode="auto">
          <a:xfrm flipH="1">
            <a:off x="6238009" y="2502552"/>
            <a:ext cx="76200" cy="533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9" name="Text Box 29"/>
          <p:cNvSpPr txBox="1">
            <a:spLocks noChangeArrowheads="1"/>
          </p:cNvSpPr>
          <p:nvPr/>
        </p:nvSpPr>
        <p:spPr bwMode="auto">
          <a:xfrm>
            <a:off x="7408718" y="3112153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VN</a:t>
            </a:r>
          </a:p>
        </p:txBody>
      </p:sp>
      <p:sp>
        <p:nvSpPr>
          <p:cNvPr id="15390" name="Line 30"/>
          <p:cNvSpPr>
            <a:spLocks noChangeShapeType="1"/>
          </p:cNvSpPr>
          <p:nvPr/>
        </p:nvSpPr>
        <p:spPr bwMode="auto">
          <a:xfrm flipH="1">
            <a:off x="5863936" y="3826889"/>
            <a:ext cx="76200" cy="533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1" name="Line 31"/>
          <p:cNvSpPr>
            <a:spLocks noChangeShapeType="1"/>
          </p:cNvSpPr>
          <p:nvPr/>
        </p:nvSpPr>
        <p:spPr bwMode="auto">
          <a:xfrm>
            <a:off x="6096000" y="4374144"/>
            <a:ext cx="3581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2" name="Text Box 32"/>
          <p:cNvSpPr txBox="1">
            <a:spLocks noChangeArrowheads="1"/>
          </p:cNvSpPr>
          <p:nvPr/>
        </p:nvSpPr>
        <p:spPr bwMode="auto">
          <a:xfrm>
            <a:off x="7200900" y="4424297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VN</a:t>
            </a: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2067791" y="5938120"/>
            <a:ext cx="876300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 i="1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b="1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i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52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5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5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5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5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6" grpId="0"/>
      <p:bldP spid="15367" grpId="0"/>
      <p:bldP spid="15368" grpId="0"/>
      <p:bldP spid="15380" grpId="0"/>
      <p:bldP spid="15381" grpId="0"/>
      <p:bldP spid="15382" grpId="0"/>
      <p:bldP spid="15389" grpId="0"/>
      <p:bldP spid="1539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803525" y="874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4648200" y="1828801"/>
            <a:ext cx="2590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49160" name="AutoShape 8"/>
          <p:cNvSpPr>
            <a:spLocks noChangeArrowheads="1"/>
          </p:cNvSpPr>
          <p:nvPr/>
        </p:nvSpPr>
        <p:spPr bwMode="auto">
          <a:xfrm>
            <a:off x="1575954" y="457201"/>
            <a:ext cx="9878291" cy="2743200"/>
          </a:xfrm>
          <a:prstGeom prst="horizontalScroll">
            <a:avLst>
              <a:gd name="adj" fmla="val 12500"/>
            </a:avLst>
          </a:prstGeom>
          <a:solidFill>
            <a:srgbClr val="00FFFF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2050473" y="1228636"/>
            <a:ext cx="922712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b="1" i="1" dirty="0">
                <a:solidFill>
                  <a:srgbClr val="0000FF"/>
                </a:solidFill>
              </a:rPr>
              <a:t>1.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Vị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ngữ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trong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câu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kể</a:t>
            </a:r>
            <a:r>
              <a:rPr lang="en-US" altLang="en-US" sz="2800" b="1" i="1" dirty="0">
                <a:solidFill>
                  <a:srgbClr val="0000FF"/>
                </a:solidFill>
              </a:rPr>
              <a:t> Ai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làm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gì</a:t>
            </a:r>
            <a:r>
              <a:rPr lang="en-US" altLang="en-US" sz="2800" b="1" i="1" dirty="0">
                <a:solidFill>
                  <a:srgbClr val="0000FF"/>
                </a:solidFill>
              </a:rPr>
              <a:t>?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nêu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lên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hoạt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động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của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người</a:t>
            </a:r>
            <a:r>
              <a:rPr lang="en-US" altLang="en-US" sz="2800" b="1" i="1" dirty="0">
                <a:solidFill>
                  <a:srgbClr val="0000FF"/>
                </a:solidFill>
              </a:rPr>
              <a:t>, con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vật</a:t>
            </a:r>
            <a:r>
              <a:rPr lang="en-US" altLang="en-US" sz="2800" b="1" i="1" dirty="0">
                <a:solidFill>
                  <a:srgbClr val="0000FF"/>
                </a:solidFill>
              </a:rPr>
              <a:t> (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hoặc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đồ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vật</a:t>
            </a:r>
            <a:r>
              <a:rPr lang="en-US" altLang="en-US" sz="2800" b="1" i="1" dirty="0">
                <a:solidFill>
                  <a:srgbClr val="0000FF"/>
                </a:solidFill>
              </a:rPr>
              <a:t>,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cây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cối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được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nhân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hóa</a:t>
            </a:r>
            <a:r>
              <a:rPr lang="en-US" altLang="en-US" sz="2800" b="1" i="1" dirty="0">
                <a:solidFill>
                  <a:srgbClr val="0000FF"/>
                </a:solidFill>
              </a:rPr>
              <a:t> ).</a:t>
            </a:r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2667000" y="3343366"/>
            <a:ext cx="556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33CC"/>
                </a:solidFill>
              </a:rPr>
              <a:t>Con </a:t>
            </a:r>
            <a:r>
              <a:rPr lang="en-US" altLang="en-US" sz="2400" b="1" dirty="0" err="1">
                <a:solidFill>
                  <a:srgbClr val="0033CC"/>
                </a:solidFill>
              </a:rPr>
              <a:t>búp</a:t>
            </a:r>
            <a:r>
              <a:rPr lang="en-US" altLang="en-US" sz="2400" b="1" dirty="0">
                <a:solidFill>
                  <a:srgbClr val="0033CC"/>
                </a:solidFill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</a:rPr>
              <a:t>bê</a:t>
            </a:r>
            <a:r>
              <a:rPr lang="en-US" altLang="en-US" sz="2400" b="1" dirty="0">
                <a:solidFill>
                  <a:srgbClr val="0033CC"/>
                </a:solidFill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</a:rPr>
              <a:t>đang</a:t>
            </a:r>
            <a:r>
              <a:rPr lang="en-US" altLang="en-US" sz="2400" b="1" dirty="0">
                <a:solidFill>
                  <a:srgbClr val="0033CC"/>
                </a:solidFill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</a:rPr>
              <a:t>mĩm</a:t>
            </a:r>
            <a:r>
              <a:rPr lang="en-US" altLang="en-US" sz="2400" b="1" dirty="0">
                <a:solidFill>
                  <a:srgbClr val="0033CC"/>
                </a:solidFill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</a:rPr>
              <a:t>cười</a:t>
            </a:r>
            <a:r>
              <a:rPr lang="en-US" altLang="en-US" sz="2400" b="1" dirty="0">
                <a:solidFill>
                  <a:srgbClr val="0033CC"/>
                </a:solidFill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</a:rPr>
              <a:t>với</a:t>
            </a:r>
            <a:r>
              <a:rPr lang="en-US" altLang="en-US" sz="2400" b="1" dirty="0">
                <a:solidFill>
                  <a:srgbClr val="0033CC"/>
                </a:solidFill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</a:rPr>
              <a:t>em</a:t>
            </a:r>
            <a:r>
              <a:rPr lang="en-US" altLang="en-US" sz="2400" b="1" dirty="0">
                <a:solidFill>
                  <a:srgbClr val="0033CC"/>
                </a:solidFill>
              </a:rPr>
              <a:t>.</a:t>
            </a:r>
          </a:p>
        </p:txBody>
      </p:sp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2628899" y="4267200"/>
            <a:ext cx="777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33CC"/>
                </a:solidFill>
              </a:rPr>
              <a:t>Hàng</a:t>
            </a:r>
            <a:r>
              <a:rPr lang="en-US" altLang="en-US" sz="2400" b="1" dirty="0">
                <a:solidFill>
                  <a:srgbClr val="0033CC"/>
                </a:solidFill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</a:rPr>
              <a:t>phượng</a:t>
            </a:r>
            <a:r>
              <a:rPr lang="en-US" altLang="en-US" sz="2400" b="1" dirty="0">
                <a:solidFill>
                  <a:srgbClr val="0033CC"/>
                </a:solidFill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</a:rPr>
              <a:t>vĩ</a:t>
            </a:r>
            <a:r>
              <a:rPr lang="en-US" altLang="en-US" sz="2400" b="1" dirty="0">
                <a:solidFill>
                  <a:srgbClr val="0033CC"/>
                </a:solidFill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</a:rPr>
              <a:t>đang</a:t>
            </a:r>
            <a:r>
              <a:rPr lang="en-US" altLang="en-US" sz="2400" b="1" dirty="0">
                <a:solidFill>
                  <a:srgbClr val="0033CC"/>
                </a:solidFill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</a:rPr>
              <a:t>vẫy</a:t>
            </a:r>
            <a:r>
              <a:rPr lang="en-US" altLang="en-US" sz="2400" b="1" dirty="0">
                <a:solidFill>
                  <a:srgbClr val="0033CC"/>
                </a:solidFill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</a:rPr>
              <a:t>tay</a:t>
            </a:r>
            <a:r>
              <a:rPr lang="en-US" altLang="en-US" sz="2400" b="1" dirty="0">
                <a:solidFill>
                  <a:srgbClr val="0033CC"/>
                </a:solidFill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</a:rPr>
              <a:t>chào</a:t>
            </a:r>
            <a:r>
              <a:rPr lang="en-US" altLang="en-US" sz="2400" b="1" dirty="0">
                <a:solidFill>
                  <a:srgbClr val="0033CC"/>
                </a:solidFill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</a:rPr>
              <a:t>đón</a:t>
            </a:r>
            <a:r>
              <a:rPr lang="en-US" altLang="en-US" sz="2400" b="1" dirty="0">
                <a:solidFill>
                  <a:srgbClr val="0033CC"/>
                </a:solidFill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</a:rPr>
              <a:t>chúng</a:t>
            </a:r>
            <a:r>
              <a:rPr lang="en-US" altLang="en-US" sz="2400" b="1" dirty="0">
                <a:solidFill>
                  <a:srgbClr val="0033CC"/>
                </a:solidFill>
              </a:rPr>
              <a:t> </a:t>
            </a:r>
            <a:r>
              <a:rPr lang="en-US" altLang="en-US" sz="2400" b="1" dirty="0" err="1">
                <a:solidFill>
                  <a:srgbClr val="0033CC"/>
                </a:solidFill>
              </a:rPr>
              <a:t>em</a:t>
            </a:r>
            <a:r>
              <a:rPr lang="en-US" altLang="en-US" sz="2400" b="1" dirty="0">
                <a:solidFill>
                  <a:srgbClr val="0033C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960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9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9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2" grpId="0"/>
      <p:bldP spid="491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094509" y="434370"/>
            <a:ext cx="107649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4. Cho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do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loại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Chọn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524000" y="1219201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a, </a:t>
            </a:r>
            <a:r>
              <a:rPr lang="en-US" altLang="en-US" sz="2400" b="1">
                <a:latin typeface="Times New Roman" panose="02020603050405020304" pitchFamily="18" charset="0"/>
              </a:rPr>
              <a:t>Do danh từ và các từ kèm theo nó ( cụm danh từ ) tạo thành;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524000" y="17526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b, Do động từ và các từ kèm theo nó ( cụm động từ ) tạo thành;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1524000" y="22860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c, Do tính từ và các từ kèm theo nó ( cụm tính từ ) tạo thành;</a:t>
            </a:r>
          </a:p>
        </p:txBody>
      </p:sp>
      <p:sp>
        <p:nvSpPr>
          <p:cNvPr id="16398" name="Oval 14"/>
          <p:cNvSpPr>
            <a:spLocks noChangeArrowheads="1"/>
          </p:cNvSpPr>
          <p:nvPr/>
        </p:nvSpPr>
        <p:spPr bwMode="auto">
          <a:xfrm>
            <a:off x="1524000" y="1828800"/>
            <a:ext cx="381000" cy="381000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F0000"/>
                </a:solidFill>
              </a:rPr>
              <a:t>b,</a:t>
            </a:r>
          </a:p>
        </p:txBody>
      </p:sp>
      <p:sp>
        <p:nvSpPr>
          <p:cNvPr id="16413" name="Text Box 29"/>
          <p:cNvSpPr txBox="1">
            <a:spLocks noChangeArrowheads="1"/>
          </p:cNvSpPr>
          <p:nvPr/>
        </p:nvSpPr>
        <p:spPr bwMode="auto">
          <a:xfrm>
            <a:off x="6858000" y="3505201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33CC"/>
                </a:solidFill>
              </a:rPr>
              <a:t>CĐT</a:t>
            </a:r>
          </a:p>
        </p:txBody>
      </p:sp>
      <p:sp>
        <p:nvSpPr>
          <p:cNvPr id="16414" name="Text Box 30"/>
          <p:cNvSpPr txBox="1">
            <a:spLocks noChangeArrowheads="1"/>
          </p:cNvSpPr>
          <p:nvPr/>
        </p:nvSpPr>
        <p:spPr bwMode="auto">
          <a:xfrm>
            <a:off x="1752600" y="3060700"/>
            <a:ext cx="8153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33CC"/>
                </a:solidFill>
              </a:rPr>
              <a:t>Câu 1</a:t>
            </a:r>
            <a:r>
              <a:rPr lang="en-US" altLang="en-US" sz="2800" b="1">
                <a:solidFill>
                  <a:srgbClr val="0033CC"/>
                </a:solidFill>
              </a:rPr>
              <a:t>: Hàng trăm con voi </a:t>
            </a:r>
            <a:r>
              <a:rPr lang="en-US" altLang="en-US" sz="2800" b="1">
                <a:solidFill>
                  <a:srgbClr val="FF0000"/>
                </a:solidFill>
              </a:rPr>
              <a:t>đang tiến về bãi.</a:t>
            </a:r>
          </a:p>
          <a:p>
            <a:pPr eaLnBrk="1" hangingPunct="1"/>
            <a:r>
              <a:rPr lang="en-US" altLang="en-US" sz="2800" b="1">
                <a:solidFill>
                  <a:srgbClr val="FF0000"/>
                </a:solidFill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>
              <a:solidFill>
                <a:srgbClr val="FF0000"/>
              </a:solidFill>
            </a:endParaRPr>
          </a:p>
        </p:txBody>
      </p:sp>
      <p:sp>
        <p:nvSpPr>
          <p:cNvPr id="16415" name="Text Box 31"/>
          <p:cNvSpPr txBox="1">
            <a:spLocks noChangeArrowheads="1"/>
          </p:cNvSpPr>
          <p:nvPr/>
        </p:nvSpPr>
        <p:spPr bwMode="auto">
          <a:xfrm>
            <a:off x="1752600" y="3962401"/>
            <a:ext cx="87630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>
                <a:solidFill>
                  <a:srgbClr val="0033CC"/>
                </a:solidFill>
              </a:rPr>
              <a:t>Câu 2</a:t>
            </a:r>
            <a:r>
              <a:rPr lang="en-US" altLang="en-US" sz="2800" b="1">
                <a:solidFill>
                  <a:srgbClr val="0033CC"/>
                </a:solidFill>
              </a:rPr>
              <a:t>: Người các buôn làng </a:t>
            </a:r>
            <a:r>
              <a:rPr lang="en-US" altLang="en-US" sz="2800" b="1">
                <a:solidFill>
                  <a:srgbClr val="FF0000"/>
                </a:solidFill>
              </a:rPr>
              <a:t>kéo về nườm nượp.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>
              <a:solidFill>
                <a:srgbClr val="FF0000"/>
              </a:solidFill>
            </a:endParaRPr>
          </a:p>
        </p:txBody>
      </p:sp>
      <p:sp>
        <p:nvSpPr>
          <p:cNvPr id="16416" name="Text Box 32"/>
          <p:cNvSpPr txBox="1">
            <a:spLocks noChangeArrowheads="1"/>
          </p:cNvSpPr>
          <p:nvPr/>
        </p:nvSpPr>
        <p:spPr bwMode="auto">
          <a:xfrm>
            <a:off x="1752600" y="4889500"/>
            <a:ext cx="87630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i="1" dirty="0" err="1">
                <a:solidFill>
                  <a:srgbClr val="0033CC"/>
                </a:solidFill>
              </a:rPr>
              <a:t>Câu</a:t>
            </a:r>
            <a:r>
              <a:rPr lang="en-US" altLang="en-US" sz="2800" b="1" i="1" dirty="0">
                <a:solidFill>
                  <a:srgbClr val="0033CC"/>
                </a:solidFill>
              </a:rPr>
              <a:t> 3</a:t>
            </a:r>
            <a:r>
              <a:rPr lang="en-US" altLang="en-US" sz="2800" b="1" dirty="0">
                <a:solidFill>
                  <a:srgbClr val="0033CC"/>
                </a:solidFill>
              </a:rPr>
              <a:t>: </a:t>
            </a:r>
            <a:r>
              <a:rPr lang="en-US" altLang="en-US" sz="2800" b="1" dirty="0" err="1">
                <a:solidFill>
                  <a:srgbClr val="0033CC"/>
                </a:solidFill>
              </a:rPr>
              <a:t>Mấy</a:t>
            </a:r>
            <a:r>
              <a:rPr lang="en-US" altLang="en-US" sz="2800" b="1" dirty="0">
                <a:solidFill>
                  <a:srgbClr val="0033CC"/>
                </a:solidFill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</a:rPr>
              <a:t>anh</a:t>
            </a:r>
            <a:r>
              <a:rPr lang="en-US" altLang="en-US" sz="2800" b="1" dirty="0">
                <a:solidFill>
                  <a:srgbClr val="0033CC"/>
                </a:solidFill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</a:rPr>
              <a:t>thanh</a:t>
            </a:r>
            <a:r>
              <a:rPr lang="en-US" altLang="en-US" sz="2800" b="1" dirty="0">
                <a:solidFill>
                  <a:srgbClr val="0033CC"/>
                </a:solidFill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</a:rPr>
              <a:t>niên</a:t>
            </a:r>
            <a:r>
              <a:rPr lang="en-US" altLang="en-US" sz="2800" b="1" dirty="0">
                <a:solidFill>
                  <a:srgbClr val="0033CC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khua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chiêng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rộn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ràng</a:t>
            </a:r>
            <a:r>
              <a:rPr lang="en-US" altLang="en-US" sz="2800" b="1" dirty="0">
                <a:solidFill>
                  <a:srgbClr val="FF0000"/>
                </a:solidFill>
              </a:rPr>
              <a:t>.</a:t>
            </a:r>
          </a:p>
          <a:p>
            <a:pPr eaLnBrk="1" hangingPunct="1"/>
            <a:endParaRPr lang="en-US" altLang="en-US" sz="2800" b="1" dirty="0">
              <a:solidFill>
                <a:srgbClr val="0033CC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dirty="0">
              <a:solidFill>
                <a:srgbClr val="0033CC"/>
              </a:solidFill>
            </a:endParaRPr>
          </a:p>
        </p:txBody>
      </p:sp>
      <p:sp>
        <p:nvSpPr>
          <p:cNvPr id="16417" name="Line 33"/>
          <p:cNvSpPr>
            <a:spLocks noChangeShapeType="1"/>
          </p:cNvSpPr>
          <p:nvPr/>
        </p:nvSpPr>
        <p:spPr bwMode="auto">
          <a:xfrm>
            <a:off x="6248400" y="3505200"/>
            <a:ext cx="2667000" cy="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8" name="Line 34"/>
          <p:cNvSpPr>
            <a:spLocks noChangeShapeType="1"/>
          </p:cNvSpPr>
          <p:nvPr/>
        </p:nvSpPr>
        <p:spPr bwMode="auto">
          <a:xfrm>
            <a:off x="6705600" y="4419600"/>
            <a:ext cx="3200400" cy="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9" name="Line 35"/>
          <p:cNvSpPr>
            <a:spLocks noChangeShapeType="1"/>
          </p:cNvSpPr>
          <p:nvPr/>
        </p:nvSpPr>
        <p:spPr bwMode="auto">
          <a:xfrm>
            <a:off x="6477000" y="5334000"/>
            <a:ext cx="3505200" cy="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0" name="Text Box 36"/>
          <p:cNvSpPr txBox="1">
            <a:spLocks noChangeArrowheads="1"/>
          </p:cNvSpPr>
          <p:nvPr/>
        </p:nvSpPr>
        <p:spPr bwMode="auto">
          <a:xfrm>
            <a:off x="7772400" y="4403726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33CC"/>
                </a:solidFill>
              </a:rPr>
              <a:t>CĐT</a:t>
            </a:r>
          </a:p>
        </p:txBody>
      </p:sp>
      <p:sp>
        <p:nvSpPr>
          <p:cNvPr id="16421" name="Text Box 37"/>
          <p:cNvSpPr txBox="1">
            <a:spLocks noChangeArrowheads="1"/>
          </p:cNvSpPr>
          <p:nvPr/>
        </p:nvSpPr>
        <p:spPr bwMode="auto">
          <a:xfrm>
            <a:off x="7696200" y="5410201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33CC"/>
                </a:solidFill>
              </a:rPr>
              <a:t>CĐT</a:t>
            </a:r>
          </a:p>
        </p:txBody>
      </p:sp>
    </p:spTree>
    <p:extLst>
      <p:ext uri="{BB962C8B-B14F-4D97-AF65-F5344CB8AC3E}">
        <p14:creationId xmlns:p14="http://schemas.microsoft.com/office/powerpoint/2010/main" val="74607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6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90" grpId="0"/>
      <p:bldP spid="16391" grpId="0"/>
      <p:bldP spid="16392" grpId="0"/>
      <p:bldP spid="16398" grpId="0" animBg="1"/>
      <p:bldP spid="16413" grpId="0"/>
      <p:bldP spid="16414" grpId="0"/>
      <p:bldP spid="16415" grpId="0"/>
      <p:bldP spid="16416" grpId="0"/>
      <p:bldP spid="16420" grpId="0"/>
      <p:bldP spid="164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欢迎新同学视频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1001</Words>
  <Application>Microsoft Office PowerPoint</Application>
  <PresentationFormat>Custom</PresentationFormat>
  <Paragraphs>86</Paragraphs>
  <Slides>17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欢迎新同学视频</dc:title>
  <dc:creator>2</dc:creator>
  <cp:lastModifiedBy>WIN</cp:lastModifiedBy>
  <cp:revision>59</cp:revision>
  <dcterms:created xsi:type="dcterms:W3CDTF">2018-08-31T07:10:43Z</dcterms:created>
  <dcterms:modified xsi:type="dcterms:W3CDTF">2022-01-21T01:28:02Z</dcterms:modified>
</cp:coreProperties>
</file>